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sldIdLst>
    <p:sldId id="256" r:id="rId5"/>
    <p:sldId id="561" r:id="rId6"/>
    <p:sldId id="562" r:id="rId7"/>
    <p:sldId id="563" r:id="rId8"/>
    <p:sldId id="564" r:id="rId9"/>
    <p:sldId id="565" r:id="rId10"/>
    <p:sldId id="566" r:id="rId11"/>
    <p:sldId id="567" r:id="rId12"/>
    <p:sldId id="568" r:id="rId13"/>
    <p:sldId id="569" r:id="rId14"/>
    <p:sldId id="570" r:id="rId15"/>
    <p:sldId id="571" r:id="rId16"/>
    <p:sldId id="572" r:id="rId17"/>
    <p:sldId id="573" r:id="rId18"/>
    <p:sldId id="574" r:id="rId19"/>
    <p:sldId id="575" r:id="rId20"/>
    <p:sldId id="576" r:id="rId21"/>
    <p:sldId id="577" r:id="rId22"/>
    <p:sldId id="578" r:id="rId23"/>
    <p:sldId id="579" r:id="rId24"/>
    <p:sldId id="580" r:id="rId25"/>
    <p:sldId id="581" r:id="rId26"/>
    <p:sldId id="582" r:id="rId27"/>
    <p:sldId id="583" r:id="rId28"/>
    <p:sldId id="584" r:id="rId29"/>
    <p:sldId id="585" r:id="rId30"/>
    <p:sldId id="594" r:id="rId31"/>
    <p:sldId id="595" r:id="rId32"/>
    <p:sldId id="596" r:id="rId33"/>
    <p:sldId id="587" r:id="rId34"/>
    <p:sldId id="588" r:id="rId35"/>
    <p:sldId id="589" r:id="rId36"/>
    <p:sldId id="590" r:id="rId37"/>
    <p:sldId id="591" r:id="rId38"/>
    <p:sldId id="592" r:id="rId39"/>
    <p:sldId id="593"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97" charset="0"/>
        <a:ea typeface="ＭＳ Ｐゴシック" pitchFamily="-97" charset="-128"/>
        <a:cs typeface="ＭＳ Ｐゴシック" pitchFamily="-97" charset="-128"/>
      </a:defRPr>
    </a:lvl1pPr>
    <a:lvl2pPr marL="457200" algn="l" rtl="0" eaLnBrk="0" fontAlgn="base" hangingPunct="0">
      <a:spcBef>
        <a:spcPct val="0"/>
      </a:spcBef>
      <a:spcAft>
        <a:spcPct val="0"/>
      </a:spcAft>
      <a:defRPr sz="2400" kern="1200">
        <a:solidFill>
          <a:schemeClr val="tx1"/>
        </a:solidFill>
        <a:latin typeface="Arial" pitchFamily="-97" charset="0"/>
        <a:ea typeface="ＭＳ Ｐゴシック" pitchFamily="-97" charset="-128"/>
        <a:cs typeface="ＭＳ Ｐゴシック" pitchFamily="-97" charset="-128"/>
      </a:defRPr>
    </a:lvl2pPr>
    <a:lvl3pPr marL="914400" algn="l" rtl="0" eaLnBrk="0" fontAlgn="base" hangingPunct="0">
      <a:spcBef>
        <a:spcPct val="0"/>
      </a:spcBef>
      <a:spcAft>
        <a:spcPct val="0"/>
      </a:spcAft>
      <a:defRPr sz="2400" kern="1200">
        <a:solidFill>
          <a:schemeClr val="tx1"/>
        </a:solidFill>
        <a:latin typeface="Arial" pitchFamily="-97" charset="0"/>
        <a:ea typeface="ＭＳ Ｐゴシック" pitchFamily="-97" charset="-128"/>
        <a:cs typeface="ＭＳ Ｐゴシック" pitchFamily="-97" charset="-128"/>
      </a:defRPr>
    </a:lvl3pPr>
    <a:lvl4pPr marL="1371600" algn="l" rtl="0" eaLnBrk="0" fontAlgn="base" hangingPunct="0">
      <a:spcBef>
        <a:spcPct val="0"/>
      </a:spcBef>
      <a:spcAft>
        <a:spcPct val="0"/>
      </a:spcAft>
      <a:defRPr sz="2400" kern="1200">
        <a:solidFill>
          <a:schemeClr val="tx1"/>
        </a:solidFill>
        <a:latin typeface="Arial" pitchFamily="-97" charset="0"/>
        <a:ea typeface="ＭＳ Ｐゴシック" pitchFamily="-97" charset="-128"/>
        <a:cs typeface="ＭＳ Ｐゴシック" pitchFamily="-97" charset="-128"/>
      </a:defRPr>
    </a:lvl4pPr>
    <a:lvl5pPr marL="1828800" algn="l" rtl="0" eaLnBrk="0" fontAlgn="base" hangingPunct="0">
      <a:spcBef>
        <a:spcPct val="0"/>
      </a:spcBef>
      <a:spcAft>
        <a:spcPct val="0"/>
      </a:spcAft>
      <a:defRPr sz="24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24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24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24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24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3" d="100"/>
          <a:sy n="63" d="100"/>
        </p:scale>
        <p:origin x="100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90600"/>
          </a:xfrm>
          <a:prstGeom prst="rect">
            <a:avLst/>
          </a:prstGeom>
        </p:spPr>
        <p:txBody>
          <a:bodyPr vert="horz"/>
          <a:lstStyle/>
          <a:p>
            <a:r>
              <a:rPr lang="en-US"/>
              <a:t>Click to edit Master title style</a:t>
            </a:r>
            <a:endParaRPr lang="en-US" dirty="0"/>
          </a:p>
        </p:txBody>
      </p:sp>
      <p:sp>
        <p:nvSpPr>
          <p:cNvPr id="3" name="Content Placeholder 2"/>
          <p:cNvSpPr>
            <a:spLocks noGrp="1"/>
          </p:cNvSpPr>
          <p:nvPr>
            <p:ph idx="1"/>
          </p:nvPr>
        </p:nvSpPr>
        <p:spPr>
          <a:xfrm>
            <a:off x="685800" y="2590800"/>
            <a:ext cx="77724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90600"/>
          </a:xfrm>
          <a:prstGeom prst="rect">
            <a:avLst/>
          </a:prstGeom>
        </p:spPr>
        <p:txBody>
          <a:bodyPr vert="horz"/>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3"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1" fontAlgn="base" hangingPunct="1">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1" fontAlgn="base" hangingPunct="1">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1" fontAlgn="base" hangingPunct="1">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eaLnBrk="1" fontAlgn="base" hangingPunct="1">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eaLnBrk="1" fontAlgn="base" hangingPunct="1">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eaLnBrk="1" fontAlgn="base" hangingPunct="1">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eaLnBrk="1" fontAlgn="base" hangingPunct="1">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90.png"/><Relationship Id="rId2" Type="http://schemas.openxmlformats.org/officeDocument/2006/relationships/image" Target="../media/image1470.png"/><Relationship Id="rId1" Type="http://schemas.openxmlformats.org/officeDocument/2006/relationships/slideLayout" Target="../slideLayouts/slideLayout7.xml"/><Relationship Id="rId5" Type="http://schemas.openxmlformats.org/officeDocument/2006/relationships/image" Target="../media/image1610.png"/><Relationship Id="rId4" Type="http://schemas.openxmlformats.org/officeDocument/2006/relationships/image" Target="../media/image1600.png"/></Relationships>
</file>

<file path=ppt/slides/_rels/slide3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20.png"/><Relationship Id="rId1" Type="http://schemas.openxmlformats.org/officeDocument/2006/relationships/slideLayout" Target="../slideLayouts/slideLayout7.xml"/><Relationship Id="rId5" Type="http://schemas.openxmlformats.org/officeDocument/2006/relationships/image" Target="../media/image165.png"/><Relationship Id="rId4" Type="http://schemas.openxmlformats.org/officeDocument/2006/relationships/image" Target="../media/image1640.png"/></Relationships>
</file>

<file path=ppt/slides/_rels/slide33.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bwMode="auto">
          <a:xfrm>
            <a:off x="457200" y="2286000"/>
            <a:ext cx="8382000" cy="1143000"/>
          </a:xfrm>
          <a:solidFill>
            <a:srgbClr val="FFFFFF"/>
          </a:solidFill>
          <a:ln>
            <a:miter lim="800000"/>
            <a:headEnd/>
            <a:tailEnd/>
          </a:ln>
        </p:spPr>
        <p:txBody>
          <a:bodyPr wrap="square" lIns="91440" tIns="45720" rIns="91440" bIns="45720" numCol="1" anchor="t" anchorCtr="0" compatLnSpc="1">
            <a:prstTxWarp prst="textNoShape">
              <a:avLst/>
            </a:prstTxWarp>
          </a:bodyPr>
          <a:lstStyle/>
          <a:p>
            <a:pPr eaLnBrk="1" hangingPunct="1"/>
            <a:r>
              <a:rPr lang="en-US" sz="4000" b="1" dirty="0">
                <a:solidFill>
                  <a:srgbClr val="0070C0"/>
                </a:solidFill>
              </a:rPr>
              <a:t>College Technical Math 1</a:t>
            </a:r>
          </a:p>
        </p:txBody>
      </p:sp>
      <p:sp>
        <p:nvSpPr>
          <p:cNvPr id="13315" name="Rectangle 3"/>
          <p:cNvSpPr>
            <a:spLocks noGrp="1" noChangeArrowheads="1"/>
          </p:cNvSpPr>
          <p:nvPr>
            <p:ph type="subTitle" idx="1"/>
          </p:nvPr>
        </p:nvSpPr>
        <p:spPr>
          <a:xfrm>
            <a:off x="685800" y="3276600"/>
            <a:ext cx="7315200" cy="2362200"/>
          </a:xfrm>
        </p:spPr>
        <p:txBody>
          <a:bodyPr/>
          <a:lstStyle/>
          <a:p>
            <a:pPr eaLnBrk="1" hangingPunct="1"/>
            <a:r>
              <a:rPr lang="en-US" u="sng" dirty="0"/>
              <a:t>Section 4.2</a:t>
            </a:r>
          </a:p>
          <a:p>
            <a:pPr eaLnBrk="1" hangingPunct="1"/>
            <a:r>
              <a:rPr lang="en-US" dirty="0"/>
              <a:t>Metric System of Measure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2635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Length</a:t>
            </a:r>
          </a:p>
        </p:txBody>
      </p:sp>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5442516" cy="2246769"/>
          </a:xfrm>
          <a:prstGeom prst="rect">
            <a:avLst/>
          </a:prstGeom>
          <a:noFill/>
        </p:spPr>
        <p:txBody>
          <a:bodyPr wrap="none" rtlCol="0">
            <a:spAutoFit/>
          </a:bodyPr>
          <a:lstStyle/>
          <a:p>
            <a:r>
              <a:rPr lang="en-US" sz="2800" dirty="0"/>
              <a:t>Overall accumulation of snowfall:</a:t>
            </a:r>
          </a:p>
          <a:p>
            <a:r>
              <a:rPr lang="en-US" sz="2800" dirty="0"/>
              <a:t>   (a)  8 cm</a:t>
            </a:r>
          </a:p>
          <a:p>
            <a:r>
              <a:rPr lang="en-US" sz="2800" dirty="0"/>
              <a:t>   (b)  8 m</a:t>
            </a:r>
          </a:p>
          <a:p>
            <a:r>
              <a:rPr lang="en-US" sz="2800" dirty="0"/>
              <a:t>   (c)  8 km</a:t>
            </a:r>
          </a:p>
          <a:p>
            <a:r>
              <a:rPr lang="en-US" sz="2800" dirty="0"/>
              <a:t>   (d)  8 </a:t>
            </a:r>
            <a:r>
              <a:rPr lang="en-US" sz="2800" dirty="0" err="1"/>
              <a:t>dkm</a:t>
            </a:r>
            <a:endParaRPr lang="en-US" sz="2800" dirty="0"/>
          </a:p>
        </p:txBody>
      </p:sp>
      <p:sp>
        <p:nvSpPr>
          <p:cNvPr id="5" name="Rounded Rectangle 4"/>
          <p:cNvSpPr/>
          <p:nvPr/>
        </p:nvSpPr>
        <p:spPr bwMode="auto">
          <a:xfrm>
            <a:off x="1009934" y="3886200"/>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3114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272" y="1371600"/>
            <a:ext cx="86401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Weight/Mass</a:t>
            </a:r>
          </a:p>
        </p:txBody>
      </p:sp>
      <p:sp>
        <p:nvSpPr>
          <p:cNvPr id="3" name="TextBox 2"/>
          <p:cNvSpPr txBox="1"/>
          <p:nvPr/>
        </p:nvSpPr>
        <p:spPr>
          <a:xfrm>
            <a:off x="533400" y="2588525"/>
            <a:ext cx="3542958" cy="523220"/>
          </a:xfrm>
          <a:prstGeom prst="rect">
            <a:avLst/>
          </a:prstGeom>
          <a:noFill/>
        </p:spPr>
        <p:txBody>
          <a:bodyPr wrap="none" rtlCol="0">
            <a:spAutoFit/>
          </a:bodyPr>
          <a:lstStyle/>
          <a:p>
            <a:r>
              <a:rPr lang="en-US" sz="2800" dirty="0"/>
              <a:t>Base unit – gram (g)</a:t>
            </a:r>
          </a:p>
        </p:txBody>
      </p:sp>
      <p:sp>
        <p:nvSpPr>
          <p:cNvPr id="4" name="TextBox 3"/>
          <p:cNvSpPr txBox="1"/>
          <p:nvPr/>
        </p:nvSpPr>
        <p:spPr>
          <a:xfrm>
            <a:off x="537949" y="3429000"/>
            <a:ext cx="8153400" cy="1384995"/>
          </a:xfrm>
          <a:prstGeom prst="rect">
            <a:avLst/>
          </a:prstGeom>
          <a:noFill/>
        </p:spPr>
        <p:txBody>
          <a:bodyPr wrap="square" rtlCol="0">
            <a:spAutoFit/>
          </a:bodyPr>
          <a:lstStyle/>
          <a:p>
            <a:pPr marL="457200" indent="-457200">
              <a:buFont typeface="Wingdings" pitchFamily="2" charset="2"/>
              <a:buChar char="Ø"/>
            </a:pPr>
            <a:r>
              <a:rPr lang="en-US" sz="2800" dirty="0"/>
              <a:t>Mass of 1 cubic cm of water</a:t>
            </a:r>
          </a:p>
          <a:p>
            <a:pPr marL="457200" indent="-457200">
              <a:buFont typeface="Wingdings" pitchFamily="2" charset="2"/>
              <a:buChar char="Ø"/>
            </a:pPr>
            <a:r>
              <a:rPr lang="en-US" sz="2800" dirty="0"/>
              <a:t>Weigh light objects(paper clips, sugar </a:t>
            </a:r>
            <a:r>
              <a:rPr lang="en-US" sz="2800" dirty="0" err="1"/>
              <a:t>cubes,coins</a:t>
            </a:r>
            <a:r>
              <a:rPr lang="en-US" sz="2800" dirty="0"/>
              <a:t>, etc.)</a:t>
            </a:r>
          </a:p>
        </p:txBody>
      </p:sp>
    </p:spTree>
    <p:extLst>
      <p:ext uri="{BB962C8B-B14F-4D97-AF65-F5344CB8AC3E}">
        <p14:creationId xmlns:p14="http://schemas.microsoft.com/office/powerpoint/2010/main" val="21555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588525"/>
            <a:ext cx="3775393" cy="523220"/>
          </a:xfrm>
          <a:prstGeom prst="rect">
            <a:avLst/>
          </a:prstGeom>
          <a:noFill/>
        </p:spPr>
        <p:txBody>
          <a:bodyPr wrap="none" rtlCol="0">
            <a:spAutoFit/>
          </a:bodyPr>
          <a:lstStyle/>
          <a:p>
            <a:r>
              <a:rPr lang="en-US" sz="2800" dirty="0"/>
              <a:t>kilogram (kg) = 1000 g</a:t>
            </a:r>
          </a:p>
        </p:txBody>
      </p:sp>
      <p:sp>
        <p:nvSpPr>
          <p:cNvPr id="4" name="TextBox 3"/>
          <p:cNvSpPr txBox="1"/>
          <p:nvPr/>
        </p:nvSpPr>
        <p:spPr>
          <a:xfrm>
            <a:off x="537949" y="3429000"/>
            <a:ext cx="8153400" cy="1815882"/>
          </a:xfrm>
          <a:prstGeom prst="rect">
            <a:avLst/>
          </a:prstGeom>
          <a:noFill/>
        </p:spPr>
        <p:txBody>
          <a:bodyPr wrap="square" rtlCol="0">
            <a:spAutoFit/>
          </a:bodyPr>
          <a:lstStyle/>
          <a:p>
            <a:pPr marL="457200" indent="-457200">
              <a:buFont typeface="Wingdings" pitchFamily="2" charset="2"/>
              <a:buChar char="Ø"/>
            </a:pPr>
            <a:r>
              <a:rPr lang="en-US" sz="2800" dirty="0"/>
              <a:t>A kilogram is about 2.2 pounds</a:t>
            </a:r>
          </a:p>
          <a:p>
            <a:pPr marL="457200" indent="-457200">
              <a:buFont typeface="Wingdings" pitchFamily="2" charset="2"/>
              <a:buChar char="Ø"/>
            </a:pPr>
            <a:r>
              <a:rPr lang="en-US" sz="2800" dirty="0"/>
              <a:t>Weigh regular objects (people, books, automobiles, etc.)</a:t>
            </a:r>
          </a:p>
          <a:p>
            <a:endParaRPr lang="en-US" sz="2800" dirty="0"/>
          </a:p>
        </p:txBody>
      </p:sp>
      <p:sp>
        <p:nvSpPr>
          <p:cNvPr id="5" name="Rectangle 4"/>
          <p:cNvSpPr/>
          <p:nvPr/>
        </p:nvSpPr>
        <p:spPr>
          <a:xfrm>
            <a:off x="302272" y="1371600"/>
            <a:ext cx="86401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Weight/Mass</a:t>
            </a:r>
          </a:p>
        </p:txBody>
      </p:sp>
    </p:spTree>
    <p:extLst>
      <p:ext uri="{BB962C8B-B14F-4D97-AF65-F5344CB8AC3E}">
        <p14:creationId xmlns:p14="http://schemas.microsoft.com/office/powerpoint/2010/main" val="389323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3400" y="2588525"/>
                <a:ext cx="3769237" cy="703398"/>
              </a:xfrm>
              <a:prstGeom prst="rect">
                <a:avLst/>
              </a:prstGeom>
              <a:noFill/>
            </p:spPr>
            <p:txBody>
              <a:bodyPr wrap="none" rtlCol="0">
                <a:spAutoFit/>
              </a:bodyPr>
              <a:lstStyle/>
              <a:p>
                <a:r>
                  <a:rPr lang="en-US" sz="2800" dirty="0"/>
                  <a:t>milligram (mg) =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1000</m:t>
                        </m:r>
                      </m:den>
                    </m:f>
                    <m:r>
                      <a:rPr lang="en-US" sz="2800" b="0" i="1" smtClean="0">
                        <a:latin typeface="Cambria Math"/>
                      </a:rPr>
                      <m:t>𝑔</m:t>
                    </m:r>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533400" y="2588525"/>
                <a:ext cx="3769237" cy="703398"/>
              </a:xfrm>
              <a:prstGeom prst="rect">
                <a:avLst/>
              </a:prstGeom>
              <a:blipFill rotWithShape="1">
                <a:blip r:embed="rId2"/>
                <a:stretch>
                  <a:fillRect l="-3398" b="-9565"/>
                </a:stretch>
              </a:blipFill>
            </p:spPr>
            <p:txBody>
              <a:bodyPr/>
              <a:lstStyle/>
              <a:p>
                <a:r>
                  <a:rPr lang="en-US">
                    <a:noFill/>
                  </a:rPr>
                  <a:t> </a:t>
                </a:r>
              </a:p>
            </p:txBody>
          </p:sp>
        </mc:Fallback>
      </mc:AlternateContent>
      <p:sp>
        <p:nvSpPr>
          <p:cNvPr id="4" name="TextBox 3"/>
          <p:cNvSpPr txBox="1"/>
          <p:nvPr/>
        </p:nvSpPr>
        <p:spPr>
          <a:xfrm>
            <a:off x="515203" y="3429000"/>
            <a:ext cx="8153400" cy="954107"/>
          </a:xfrm>
          <a:prstGeom prst="rect">
            <a:avLst/>
          </a:prstGeom>
          <a:noFill/>
        </p:spPr>
        <p:txBody>
          <a:bodyPr wrap="square" rtlCol="0">
            <a:spAutoFit/>
          </a:bodyPr>
          <a:lstStyle/>
          <a:p>
            <a:pPr marL="457200" indent="-457200">
              <a:buFont typeface="Wingdings" pitchFamily="2" charset="2"/>
              <a:buChar char="Ø"/>
            </a:pPr>
            <a:r>
              <a:rPr lang="en-US" sz="2800" dirty="0"/>
              <a:t>Weigh small objects(vitamins, prescription drugs, etc..)</a:t>
            </a:r>
          </a:p>
        </p:txBody>
      </p:sp>
      <p:sp>
        <p:nvSpPr>
          <p:cNvPr id="5" name="Rectangle 4"/>
          <p:cNvSpPr/>
          <p:nvPr/>
        </p:nvSpPr>
        <p:spPr>
          <a:xfrm>
            <a:off x="302272" y="1371600"/>
            <a:ext cx="86401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Weight/Mass</a:t>
            </a:r>
          </a:p>
        </p:txBody>
      </p:sp>
    </p:spTree>
    <p:extLst>
      <p:ext uri="{BB962C8B-B14F-4D97-AF65-F5344CB8AC3E}">
        <p14:creationId xmlns:p14="http://schemas.microsoft.com/office/powerpoint/2010/main" val="33115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273" y="1371600"/>
            <a:ext cx="86401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Weight/Mass</a:t>
            </a:r>
          </a:p>
        </p:txBody>
      </p:sp>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5075364" cy="2246769"/>
          </a:xfrm>
          <a:prstGeom prst="rect">
            <a:avLst/>
          </a:prstGeom>
          <a:noFill/>
        </p:spPr>
        <p:txBody>
          <a:bodyPr wrap="none" rtlCol="0">
            <a:spAutoFit/>
          </a:bodyPr>
          <a:lstStyle/>
          <a:p>
            <a:r>
              <a:rPr lang="en-US" sz="2800" dirty="0"/>
              <a:t>Weight of a teaspoon of sugar:</a:t>
            </a:r>
          </a:p>
          <a:p>
            <a:r>
              <a:rPr lang="en-US" sz="2800" dirty="0"/>
              <a:t>   (a)  2 g</a:t>
            </a:r>
          </a:p>
          <a:p>
            <a:r>
              <a:rPr lang="en-US" sz="2800" dirty="0"/>
              <a:t>   (b)  2 mg</a:t>
            </a:r>
          </a:p>
          <a:p>
            <a:r>
              <a:rPr lang="en-US" sz="2800" dirty="0"/>
              <a:t>   (c)  2 kg</a:t>
            </a:r>
          </a:p>
          <a:p>
            <a:r>
              <a:rPr lang="en-US" sz="2800" dirty="0"/>
              <a:t>   (d)  2 hg</a:t>
            </a:r>
          </a:p>
        </p:txBody>
      </p:sp>
      <p:sp>
        <p:nvSpPr>
          <p:cNvPr id="5" name="Rounded Rectangle 4"/>
          <p:cNvSpPr/>
          <p:nvPr/>
        </p:nvSpPr>
        <p:spPr bwMode="auto">
          <a:xfrm>
            <a:off x="1009934" y="3886200"/>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31352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4725846" cy="2246769"/>
          </a:xfrm>
          <a:prstGeom prst="rect">
            <a:avLst/>
          </a:prstGeom>
          <a:noFill/>
        </p:spPr>
        <p:txBody>
          <a:bodyPr wrap="none" rtlCol="0">
            <a:spAutoFit/>
          </a:bodyPr>
          <a:lstStyle/>
          <a:p>
            <a:r>
              <a:rPr lang="en-US" sz="2800" dirty="0"/>
              <a:t>Weight of a Vitamin C tablet:</a:t>
            </a:r>
          </a:p>
          <a:p>
            <a:r>
              <a:rPr lang="en-US" sz="2800" dirty="0"/>
              <a:t>   (a)  184 kg</a:t>
            </a:r>
          </a:p>
          <a:p>
            <a:r>
              <a:rPr lang="en-US" sz="2800" dirty="0"/>
              <a:t>   (b)  184 g</a:t>
            </a:r>
          </a:p>
          <a:p>
            <a:r>
              <a:rPr lang="en-US" sz="2800" dirty="0"/>
              <a:t>   (c)  184 cg</a:t>
            </a:r>
          </a:p>
          <a:p>
            <a:r>
              <a:rPr lang="en-US" sz="2800" dirty="0"/>
              <a:t>   (d)  184 mg</a:t>
            </a:r>
          </a:p>
        </p:txBody>
      </p:sp>
      <p:sp>
        <p:nvSpPr>
          <p:cNvPr id="5" name="Rounded Rectangle 4"/>
          <p:cNvSpPr/>
          <p:nvPr/>
        </p:nvSpPr>
        <p:spPr bwMode="auto">
          <a:xfrm>
            <a:off x="1009934" y="5181600"/>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6" name="Rectangle 5"/>
          <p:cNvSpPr/>
          <p:nvPr/>
        </p:nvSpPr>
        <p:spPr>
          <a:xfrm>
            <a:off x="302273" y="1371600"/>
            <a:ext cx="86401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Weight/Mass</a:t>
            </a:r>
          </a:p>
        </p:txBody>
      </p:sp>
    </p:spTree>
    <p:extLst>
      <p:ext uri="{BB962C8B-B14F-4D97-AF65-F5344CB8AC3E}">
        <p14:creationId xmlns:p14="http://schemas.microsoft.com/office/powerpoint/2010/main" val="11024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4695453" cy="2246769"/>
          </a:xfrm>
          <a:prstGeom prst="rect">
            <a:avLst/>
          </a:prstGeom>
          <a:noFill/>
        </p:spPr>
        <p:txBody>
          <a:bodyPr wrap="none" rtlCol="0">
            <a:spAutoFit/>
          </a:bodyPr>
          <a:lstStyle/>
          <a:p>
            <a:r>
              <a:rPr lang="en-US" sz="2800" dirty="0"/>
              <a:t>Weight of a bag of dog food:</a:t>
            </a:r>
          </a:p>
          <a:p>
            <a:r>
              <a:rPr lang="en-US" sz="2800" dirty="0"/>
              <a:t>   (a)  25 g</a:t>
            </a:r>
          </a:p>
          <a:p>
            <a:r>
              <a:rPr lang="en-US" sz="2800" dirty="0"/>
              <a:t>   (b)  25 kg</a:t>
            </a:r>
          </a:p>
          <a:p>
            <a:r>
              <a:rPr lang="en-US" sz="2800" dirty="0"/>
              <a:t>   (c)  25 mg</a:t>
            </a:r>
          </a:p>
          <a:p>
            <a:r>
              <a:rPr lang="en-US" sz="2800" dirty="0"/>
              <a:t>   (d)  25 dg</a:t>
            </a:r>
          </a:p>
        </p:txBody>
      </p:sp>
      <p:sp>
        <p:nvSpPr>
          <p:cNvPr id="5" name="Rounded Rectangle 4"/>
          <p:cNvSpPr/>
          <p:nvPr/>
        </p:nvSpPr>
        <p:spPr bwMode="auto">
          <a:xfrm>
            <a:off x="1009934" y="4324916"/>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6" name="Rectangle 5"/>
          <p:cNvSpPr/>
          <p:nvPr/>
        </p:nvSpPr>
        <p:spPr>
          <a:xfrm>
            <a:off x="302273" y="1371600"/>
            <a:ext cx="86401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Weight/Mass</a:t>
            </a:r>
          </a:p>
        </p:txBody>
      </p:sp>
    </p:spTree>
    <p:extLst>
      <p:ext uri="{BB962C8B-B14F-4D97-AF65-F5344CB8AC3E}">
        <p14:creationId xmlns:p14="http://schemas.microsoft.com/office/powerpoint/2010/main" val="33745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45" y="1371600"/>
            <a:ext cx="77508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Capacity</a:t>
            </a:r>
          </a:p>
        </p:txBody>
      </p:sp>
      <p:sp>
        <p:nvSpPr>
          <p:cNvPr id="3" name="TextBox 2"/>
          <p:cNvSpPr txBox="1"/>
          <p:nvPr/>
        </p:nvSpPr>
        <p:spPr>
          <a:xfrm>
            <a:off x="533400" y="2588525"/>
            <a:ext cx="3323346" cy="523220"/>
          </a:xfrm>
          <a:prstGeom prst="rect">
            <a:avLst/>
          </a:prstGeom>
          <a:noFill/>
        </p:spPr>
        <p:txBody>
          <a:bodyPr wrap="none" rtlCol="0">
            <a:spAutoFit/>
          </a:bodyPr>
          <a:lstStyle/>
          <a:p>
            <a:r>
              <a:rPr lang="en-US" sz="2800" dirty="0"/>
              <a:t>Base unit – Liter (L)</a:t>
            </a:r>
          </a:p>
        </p:txBody>
      </p:sp>
      <p:sp>
        <p:nvSpPr>
          <p:cNvPr id="4" name="TextBox 3"/>
          <p:cNvSpPr txBox="1"/>
          <p:nvPr/>
        </p:nvSpPr>
        <p:spPr>
          <a:xfrm>
            <a:off x="537949" y="3429000"/>
            <a:ext cx="8153400" cy="1384995"/>
          </a:xfrm>
          <a:prstGeom prst="rect">
            <a:avLst/>
          </a:prstGeom>
          <a:noFill/>
        </p:spPr>
        <p:txBody>
          <a:bodyPr wrap="square" rtlCol="0">
            <a:spAutoFit/>
          </a:bodyPr>
          <a:lstStyle/>
          <a:p>
            <a:pPr marL="457200" indent="-457200">
              <a:buFont typeface="Wingdings" pitchFamily="2" charset="2"/>
              <a:buChar char="Ø"/>
            </a:pPr>
            <a:r>
              <a:rPr lang="en-US" sz="2800" dirty="0"/>
              <a:t>Liter is approximately equal to a quart</a:t>
            </a:r>
          </a:p>
          <a:p>
            <a:pPr marL="457200" indent="-457200">
              <a:buFont typeface="Wingdings" pitchFamily="2" charset="2"/>
              <a:buChar char="Ø"/>
            </a:pPr>
            <a:r>
              <a:rPr lang="en-US" sz="2800" dirty="0"/>
              <a:t>Determine the volume of regular objects(soda, gas, etc.)</a:t>
            </a:r>
          </a:p>
        </p:txBody>
      </p:sp>
    </p:spTree>
    <p:extLst>
      <p:ext uri="{BB962C8B-B14F-4D97-AF65-F5344CB8AC3E}">
        <p14:creationId xmlns:p14="http://schemas.microsoft.com/office/powerpoint/2010/main" val="14661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45" y="1371600"/>
            <a:ext cx="77508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Capacity</a:t>
            </a:r>
          </a:p>
        </p:txBody>
      </p:sp>
      <mc:AlternateContent xmlns:mc="http://schemas.openxmlformats.org/markup-compatibility/2006" xmlns:a14="http://schemas.microsoft.com/office/drawing/2010/main">
        <mc:Choice Requires="a14">
          <p:sp>
            <p:nvSpPr>
              <p:cNvPr id="3" name="TextBox 2"/>
              <p:cNvSpPr txBox="1"/>
              <p:nvPr/>
            </p:nvSpPr>
            <p:spPr>
              <a:xfrm>
                <a:off x="533400" y="2588525"/>
                <a:ext cx="3501151" cy="703398"/>
              </a:xfrm>
              <a:prstGeom prst="rect">
                <a:avLst/>
              </a:prstGeom>
              <a:noFill/>
            </p:spPr>
            <p:txBody>
              <a:bodyPr wrap="none" rtlCol="0">
                <a:spAutoFit/>
              </a:bodyPr>
              <a:lstStyle/>
              <a:p>
                <a:r>
                  <a:rPr lang="en-US" sz="2800" dirty="0"/>
                  <a:t>Milliliter (mL) =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1000</m:t>
                        </m:r>
                      </m:den>
                    </m:f>
                    <m:r>
                      <a:rPr lang="en-US" sz="2800" b="0" i="1" smtClean="0">
                        <a:latin typeface="Cambria Math"/>
                      </a:rPr>
                      <m:t>𝐿</m:t>
                    </m:r>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533400" y="2588525"/>
                <a:ext cx="3501151" cy="703398"/>
              </a:xfrm>
              <a:prstGeom prst="rect">
                <a:avLst/>
              </a:prstGeom>
              <a:blipFill rotWithShape="1">
                <a:blip r:embed="rId2"/>
                <a:stretch>
                  <a:fillRect l="-3659" b="-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37949" y="3429000"/>
                <a:ext cx="8153400" cy="1384995"/>
              </a:xfrm>
              <a:prstGeom prst="rect">
                <a:avLst/>
              </a:prstGeom>
              <a:noFill/>
            </p:spPr>
            <p:txBody>
              <a:bodyPr wrap="square" rtlCol="0">
                <a:spAutoFit/>
              </a:bodyPr>
              <a:lstStyle/>
              <a:p>
                <a:pPr marL="457200" indent="-457200">
                  <a:buFont typeface="Wingdings" pitchFamily="2" charset="2"/>
                  <a:buChar char="Ø"/>
                </a:pPr>
                <a:r>
                  <a:rPr lang="en-US" sz="2800" dirty="0"/>
                  <a:t>Same volume as a cubic centimeter </a:t>
                </a:r>
                <a14:m>
                  <m:oMath xmlns:m="http://schemas.openxmlformats.org/officeDocument/2006/math">
                    <m:r>
                      <a:rPr lang="en-US" sz="2800" b="0" i="1" smtClean="0">
                        <a:latin typeface="Cambria Math"/>
                      </a:rPr>
                      <m:t>𝑐</m:t>
                    </m:r>
                    <m:sSup>
                      <m:sSupPr>
                        <m:ctrlPr>
                          <a:rPr lang="en-US" sz="2800" b="0" i="1" smtClean="0">
                            <a:latin typeface="Cambria Math" panose="02040503050406030204" pitchFamily="18" charset="0"/>
                          </a:rPr>
                        </m:ctrlPr>
                      </m:sSupPr>
                      <m:e>
                        <m:r>
                          <a:rPr lang="en-US" sz="2800" b="0" i="1" smtClean="0">
                            <a:latin typeface="Cambria Math"/>
                          </a:rPr>
                          <m:t>𝑚</m:t>
                        </m:r>
                      </m:e>
                      <m:sup>
                        <m:r>
                          <a:rPr lang="en-US" sz="2800" b="0" i="1" smtClean="0">
                            <a:latin typeface="Cambria Math"/>
                          </a:rPr>
                          <m:t>3</m:t>
                        </m:r>
                      </m:sup>
                    </m:sSup>
                  </m:oMath>
                </a14:m>
                <a:endParaRPr lang="en-US" sz="2800" dirty="0"/>
              </a:p>
              <a:p>
                <a:pPr marL="457200" indent="-457200">
                  <a:buFont typeface="Wingdings" pitchFamily="2" charset="2"/>
                  <a:buChar char="Ø"/>
                </a:pPr>
                <a:r>
                  <a:rPr lang="en-US" sz="2800" dirty="0"/>
                  <a:t>Determine the volume of smaller objects (medicines, perfumes, etc.)</a:t>
                </a:r>
              </a:p>
            </p:txBody>
          </p:sp>
        </mc:Choice>
        <mc:Fallback xmlns="">
          <p:sp>
            <p:nvSpPr>
              <p:cNvPr id="4" name="TextBox 3"/>
              <p:cNvSpPr txBox="1">
                <a:spLocks noRot="1" noChangeAspect="1" noMove="1" noResize="1" noEditPoints="1" noAdjustHandles="1" noChangeArrowheads="1" noChangeShapeType="1" noTextEdit="1"/>
              </p:cNvSpPr>
              <p:nvPr/>
            </p:nvSpPr>
            <p:spPr>
              <a:xfrm>
                <a:off x="537949" y="3429000"/>
                <a:ext cx="8153400" cy="1384995"/>
              </a:xfrm>
              <a:prstGeom prst="rect">
                <a:avLst/>
              </a:prstGeom>
              <a:blipFill rotWithShape="1">
                <a:blip r:embed="rId3"/>
                <a:stretch>
                  <a:fillRect l="-1271" t="-4405" b="-11013"/>
                </a:stretch>
              </a:blipFill>
            </p:spPr>
            <p:txBody>
              <a:bodyPr/>
              <a:lstStyle/>
              <a:p>
                <a:r>
                  <a:rPr lang="en-US">
                    <a:noFill/>
                  </a:rPr>
                  <a:t> </a:t>
                </a:r>
              </a:p>
            </p:txBody>
          </p:sp>
        </mc:Fallback>
      </mc:AlternateContent>
    </p:spTree>
    <p:extLst>
      <p:ext uri="{BB962C8B-B14F-4D97-AF65-F5344CB8AC3E}">
        <p14:creationId xmlns:p14="http://schemas.microsoft.com/office/powerpoint/2010/main" val="21624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4880888" cy="1815882"/>
          </a:xfrm>
          <a:prstGeom prst="rect">
            <a:avLst/>
          </a:prstGeom>
          <a:noFill/>
        </p:spPr>
        <p:txBody>
          <a:bodyPr wrap="none" rtlCol="0">
            <a:spAutoFit/>
          </a:bodyPr>
          <a:lstStyle/>
          <a:p>
            <a:r>
              <a:rPr lang="en-US" sz="2800" dirty="0"/>
              <a:t>Volume of a tank of pesticide:</a:t>
            </a:r>
          </a:p>
          <a:p>
            <a:r>
              <a:rPr lang="en-US" sz="2800" dirty="0"/>
              <a:t>   (a)  60 L</a:t>
            </a:r>
          </a:p>
          <a:p>
            <a:r>
              <a:rPr lang="en-US" sz="2800" dirty="0"/>
              <a:t>   (b)  60 mL</a:t>
            </a:r>
          </a:p>
          <a:p>
            <a:r>
              <a:rPr lang="en-US" sz="2800" dirty="0"/>
              <a:t>   </a:t>
            </a:r>
          </a:p>
        </p:txBody>
      </p:sp>
      <p:sp>
        <p:nvSpPr>
          <p:cNvPr id="5" name="Rounded Rectangle 4"/>
          <p:cNvSpPr/>
          <p:nvPr/>
        </p:nvSpPr>
        <p:spPr bwMode="auto">
          <a:xfrm>
            <a:off x="1009934" y="3886200"/>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6" name="Rectangle 5"/>
          <p:cNvSpPr/>
          <p:nvPr/>
        </p:nvSpPr>
        <p:spPr>
          <a:xfrm>
            <a:off x="746945" y="1371600"/>
            <a:ext cx="77508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Capacity</a:t>
            </a:r>
          </a:p>
        </p:txBody>
      </p:sp>
    </p:spTree>
    <p:extLst>
      <p:ext uri="{BB962C8B-B14F-4D97-AF65-F5344CB8AC3E}">
        <p14:creationId xmlns:p14="http://schemas.microsoft.com/office/powerpoint/2010/main" val="222558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371600"/>
            <a:ext cx="587853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of Measure</a:t>
            </a:r>
          </a:p>
        </p:txBody>
      </p:sp>
      <p:sp>
        <p:nvSpPr>
          <p:cNvPr id="3" name="TextBox 2"/>
          <p:cNvSpPr txBox="1"/>
          <p:nvPr/>
        </p:nvSpPr>
        <p:spPr>
          <a:xfrm>
            <a:off x="163416" y="2329190"/>
            <a:ext cx="8904384" cy="954107"/>
          </a:xfrm>
          <a:prstGeom prst="rect">
            <a:avLst/>
          </a:prstGeom>
          <a:noFill/>
        </p:spPr>
        <p:txBody>
          <a:bodyPr wrap="square" rtlCol="0">
            <a:spAutoFit/>
          </a:bodyPr>
          <a:lstStyle/>
          <a:p>
            <a:r>
              <a:rPr lang="en-US" sz="2800" dirty="0"/>
              <a:t>The metric system (International System of Units or SI) is a measurement system based on powers of 10.</a:t>
            </a:r>
          </a:p>
        </p:txBody>
      </p:sp>
      <p:sp>
        <p:nvSpPr>
          <p:cNvPr id="4" name="TextBox 3"/>
          <p:cNvSpPr txBox="1"/>
          <p:nvPr/>
        </p:nvSpPr>
        <p:spPr>
          <a:xfrm>
            <a:off x="187301" y="3962400"/>
            <a:ext cx="8956700" cy="1384995"/>
          </a:xfrm>
          <a:prstGeom prst="rect">
            <a:avLst/>
          </a:prstGeom>
          <a:noFill/>
        </p:spPr>
        <p:txBody>
          <a:bodyPr wrap="square" rtlCol="0">
            <a:spAutoFit/>
          </a:bodyPr>
          <a:lstStyle/>
          <a:p>
            <a:r>
              <a:rPr lang="en-US" sz="2800" dirty="0"/>
              <a:t>Every category of measure has a “</a:t>
            </a:r>
            <a:r>
              <a:rPr lang="en-US" sz="2800" dirty="0">
                <a:solidFill>
                  <a:srgbClr val="FF0000"/>
                </a:solidFill>
              </a:rPr>
              <a:t>base unit</a:t>
            </a:r>
            <a:r>
              <a:rPr lang="en-US" sz="2800" dirty="0"/>
              <a:t>” which with the addition of the base 10 prefixes represent larger or smaller units of measure.</a:t>
            </a:r>
          </a:p>
        </p:txBody>
      </p:sp>
    </p:spTree>
    <p:extLst>
      <p:ext uri="{BB962C8B-B14F-4D97-AF65-F5344CB8AC3E}">
        <p14:creationId xmlns:p14="http://schemas.microsoft.com/office/powerpoint/2010/main" val="262500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5583003" cy="1815882"/>
          </a:xfrm>
          <a:prstGeom prst="rect">
            <a:avLst/>
          </a:prstGeom>
          <a:noFill/>
        </p:spPr>
        <p:txBody>
          <a:bodyPr wrap="none" rtlCol="0">
            <a:spAutoFit/>
          </a:bodyPr>
          <a:lstStyle/>
          <a:p>
            <a:r>
              <a:rPr lang="en-US" sz="2800" dirty="0"/>
              <a:t>Volume of a glass of orange juice:</a:t>
            </a:r>
          </a:p>
          <a:p>
            <a:r>
              <a:rPr lang="en-US" sz="2800" dirty="0"/>
              <a:t>   (a)  0.12 mL</a:t>
            </a:r>
          </a:p>
          <a:p>
            <a:r>
              <a:rPr lang="en-US" sz="2800" dirty="0"/>
              <a:t>   (b)  0.12 L</a:t>
            </a:r>
          </a:p>
          <a:p>
            <a:r>
              <a:rPr lang="en-US" sz="2800" dirty="0"/>
              <a:t>   </a:t>
            </a:r>
          </a:p>
        </p:txBody>
      </p:sp>
      <p:sp>
        <p:nvSpPr>
          <p:cNvPr id="5" name="Rounded Rectangle 4"/>
          <p:cNvSpPr/>
          <p:nvPr/>
        </p:nvSpPr>
        <p:spPr bwMode="auto">
          <a:xfrm>
            <a:off x="1009934" y="4324916"/>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6" name="Rectangle 5"/>
          <p:cNvSpPr/>
          <p:nvPr/>
        </p:nvSpPr>
        <p:spPr>
          <a:xfrm>
            <a:off x="746945" y="1371600"/>
            <a:ext cx="77508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Capacity</a:t>
            </a:r>
          </a:p>
        </p:txBody>
      </p:sp>
    </p:spTree>
    <p:extLst>
      <p:ext uri="{BB962C8B-B14F-4D97-AF65-F5344CB8AC3E}">
        <p14:creationId xmlns:p14="http://schemas.microsoft.com/office/powerpoint/2010/main" val="267747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4144083" cy="1815882"/>
          </a:xfrm>
          <a:prstGeom prst="rect">
            <a:avLst/>
          </a:prstGeom>
          <a:noFill/>
        </p:spPr>
        <p:txBody>
          <a:bodyPr wrap="none" rtlCol="0">
            <a:spAutoFit/>
          </a:bodyPr>
          <a:lstStyle/>
          <a:p>
            <a:r>
              <a:rPr lang="en-US" sz="2800" dirty="0"/>
              <a:t>Dose of cough medicine:</a:t>
            </a:r>
          </a:p>
          <a:p>
            <a:r>
              <a:rPr lang="en-US" sz="2800" dirty="0"/>
              <a:t>   (a)  100 L</a:t>
            </a:r>
          </a:p>
          <a:p>
            <a:r>
              <a:rPr lang="en-US" sz="2800" dirty="0"/>
              <a:t>   (b)  100 mL</a:t>
            </a:r>
          </a:p>
          <a:p>
            <a:r>
              <a:rPr lang="en-US" sz="2800" dirty="0"/>
              <a:t>   </a:t>
            </a:r>
          </a:p>
        </p:txBody>
      </p:sp>
      <p:sp>
        <p:nvSpPr>
          <p:cNvPr id="5" name="Rounded Rectangle 4"/>
          <p:cNvSpPr/>
          <p:nvPr/>
        </p:nvSpPr>
        <p:spPr bwMode="auto">
          <a:xfrm>
            <a:off x="1009934" y="4324916"/>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6" name="Rectangle 5"/>
          <p:cNvSpPr/>
          <p:nvPr/>
        </p:nvSpPr>
        <p:spPr>
          <a:xfrm>
            <a:off x="746945" y="1371600"/>
            <a:ext cx="77508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Capacity</a:t>
            </a:r>
          </a:p>
        </p:txBody>
      </p:sp>
    </p:spTree>
    <p:extLst>
      <p:ext uri="{BB962C8B-B14F-4D97-AF65-F5344CB8AC3E}">
        <p14:creationId xmlns:p14="http://schemas.microsoft.com/office/powerpoint/2010/main" val="5570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64684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Measure Conversions</a:t>
            </a:r>
          </a:p>
        </p:txBody>
      </p:sp>
      <p:sp>
        <p:nvSpPr>
          <p:cNvPr id="3" name="TextBox 2"/>
          <p:cNvSpPr txBox="1"/>
          <p:nvPr/>
        </p:nvSpPr>
        <p:spPr>
          <a:xfrm>
            <a:off x="76200" y="2509299"/>
            <a:ext cx="8915400" cy="2246769"/>
          </a:xfrm>
          <a:prstGeom prst="rect">
            <a:avLst/>
          </a:prstGeom>
          <a:noFill/>
        </p:spPr>
        <p:txBody>
          <a:bodyPr wrap="square" rtlCol="0">
            <a:spAutoFit/>
          </a:bodyPr>
          <a:lstStyle/>
          <a:p>
            <a:r>
              <a:rPr lang="en-US" sz="2800" dirty="0"/>
              <a:t>Since the metric system of measure is based on powers of 10, conversions between units of measure in the metric system involve either </a:t>
            </a:r>
            <a:r>
              <a:rPr lang="en-US" sz="2800" dirty="0">
                <a:solidFill>
                  <a:srgbClr val="FF0000"/>
                </a:solidFill>
              </a:rPr>
              <a:t>multiplying (moving the decimal point right) </a:t>
            </a:r>
            <a:r>
              <a:rPr lang="en-US" sz="2800" dirty="0"/>
              <a:t>or </a:t>
            </a:r>
            <a:r>
              <a:rPr lang="en-US" sz="2800" dirty="0">
                <a:solidFill>
                  <a:srgbClr val="FF0000"/>
                </a:solidFill>
              </a:rPr>
              <a:t>dividing (moving the decimal point left) </a:t>
            </a:r>
            <a:r>
              <a:rPr lang="en-US" sz="2800" dirty="0"/>
              <a:t>by powers of 10.</a:t>
            </a:r>
          </a:p>
        </p:txBody>
      </p:sp>
    </p:spTree>
    <p:extLst>
      <p:ext uri="{BB962C8B-B14F-4D97-AF65-F5344CB8AC3E}">
        <p14:creationId xmlns:p14="http://schemas.microsoft.com/office/powerpoint/2010/main" val="103516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64684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Measure Conversions</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957201919"/>
                  </p:ext>
                </p:extLst>
              </p:nvPr>
            </p:nvGraphicFramePr>
            <p:xfrm>
              <a:off x="228598" y="2590800"/>
              <a:ext cx="8727585" cy="1676400"/>
            </p:xfrm>
            <a:graphic>
              <a:graphicData uri="http://schemas.openxmlformats.org/drawingml/2006/table">
                <a:tbl>
                  <a:tblPr firstRow="1" bandRow="1">
                    <a:tableStyleId>{5C22544A-7EE6-4342-B048-85BDC9FD1C3A}</a:tableStyleId>
                  </a:tblPr>
                  <a:tblGrid>
                    <a:gridCol w="735211">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82255">
                      <a:extLst>
                        <a:ext uri="{9D8B030D-6E8A-4147-A177-3AD203B41FA5}">
                          <a16:colId xmlns:a16="http://schemas.microsoft.com/office/drawing/2014/main" val="20003"/>
                        </a:ext>
                      </a:extLst>
                    </a:gridCol>
                    <a:gridCol w="882255">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74001">
                      <a:extLst>
                        <a:ext uri="{9D8B030D-6E8A-4147-A177-3AD203B41FA5}">
                          <a16:colId xmlns:a16="http://schemas.microsoft.com/office/drawing/2014/main" val="20006"/>
                        </a:ext>
                      </a:extLst>
                    </a:gridCol>
                    <a:gridCol w="735211">
                      <a:extLst>
                        <a:ext uri="{9D8B030D-6E8A-4147-A177-3AD203B41FA5}">
                          <a16:colId xmlns:a16="http://schemas.microsoft.com/office/drawing/2014/main" val="20007"/>
                        </a:ext>
                      </a:extLst>
                    </a:gridCol>
                    <a:gridCol w="735211">
                      <a:extLst>
                        <a:ext uri="{9D8B030D-6E8A-4147-A177-3AD203B41FA5}">
                          <a16:colId xmlns:a16="http://schemas.microsoft.com/office/drawing/2014/main" val="20008"/>
                        </a:ext>
                      </a:extLst>
                    </a:gridCol>
                    <a:gridCol w="1048801">
                      <a:extLst>
                        <a:ext uri="{9D8B030D-6E8A-4147-A177-3AD203B41FA5}">
                          <a16:colId xmlns:a16="http://schemas.microsoft.com/office/drawing/2014/main" val="20009"/>
                        </a:ext>
                      </a:extLst>
                    </a:gridCol>
                  </a:tblGrid>
                  <a:tr h="838200">
                    <a:tc>
                      <a:txBody>
                        <a:bodyPr/>
                        <a:lstStyle/>
                        <a:p>
                          <a:pPr algn="ctr"/>
                          <a:r>
                            <a:rPr lang="en-US" sz="2400" dirty="0">
                              <a:solidFill>
                                <a:schemeClr val="tx1"/>
                              </a:solidFill>
                            </a:rPr>
                            <a:t>kilo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hecto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deka</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deci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centi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milli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micro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38200">
                    <a:tc>
                      <a:txBody>
                        <a:bodyPr/>
                        <a:lstStyle/>
                        <a:p>
                          <a:pPr algn="ctr"/>
                          <a:r>
                            <a:rPr lang="en-US" sz="2400" dirty="0">
                              <a:solidFill>
                                <a:schemeClr val="tx1"/>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dk</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ea typeface="Cambria Math"/>
                                  </a:rPr>
                                  <m:t>𝝁</m:t>
                                </m:r>
                              </m:oMath>
                            </m:oMathPara>
                          </a14:m>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071536829"/>
                  </p:ext>
                </p:extLst>
              </p:nvPr>
            </p:nvGraphicFramePr>
            <p:xfrm>
              <a:off x="228598" y="2590800"/>
              <a:ext cx="8727585" cy="1676400"/>
            </p:xfrm>
            <a:graphic>
              <a:graphicData uri="http://schemas.openxmlformats.org/drawingml/2006/table">
                <a:tbl>
                  <a:tblPr firstRow="1" bandRow="1">
                    <a:tableStyleId>{5C22544A-7EE6-4342-B048-85BDC9FD1C3A}</a:tableStyleId>
                  </a:tblPr>
                  <a:tblGrid>
                    <a:gridCol w="735211"/>
                    <a:gridCol w="1005840"/>
                    <a:gridCol w="914400"/>
                    <a:gridCol w="882255"/>
                    <a:gridCol w="882255"/>
                    <a:gridCol w="914400"/>
                    <a:gridCol w="874001"/>
                    <a:gridCol w="735211"/>
                    <a:gridCol w="735211"/>
                    <a:gridCol w="1048801"/>
                  </a:tblGrid>
                  <a:tr h="838200">
                    <a:tc>
                      <a:txBody>
                        <a:bodyPr/>
                        <a:lstStyle/>
                        <a:p>
                          <a:pPr algn="ctr"/>
                          <a:r>
                            <a:rPr lang="en-US" sz="2400" dirty="0" smtClean="0">
                              <a:solidFill>
                                <a:schemeClr val="tx1"/>
                              </a:solidFill>
                            </a:rPr>
                            <a:t>kilo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hecto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deka</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deci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centi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milli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micro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8200">
                    <a:tc>
                      <a:txBody>
                        <a:bodyPr/>
                        <a:lstStyle/>
                        <a:p>
                          <a:pPr algn="ctr"/>
                          <a:r>
                            <a:rPr lang="en-US" sz="2400" dirty="0" smtClean="0">
                              <a:solidFill>
                                <a:schemeClr val="tx1"/>
                              </a:solidFill>
                            </a:rPr>
                            <a:t>k</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h</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dk</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Base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d</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c</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m</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732558" t="-100730" r="-581"/>
                          </a:stretch>
                        </a:blipFill>
                      </a:tcPr>
                    </a:tc>
                  </a:tr>
                </a:tbl>
              </a:graphicData>
            </a:graphic>
          </p:graphicFrame>
        </mc:Fallback>
      </mc:AlternateContent>
      <p:sp>
        <p:nvSpPr>
          <p:cNvPr id="4" name="TextBox 3"/>
          <p:cNvSpPr txBox="1"/>
          <p:nvPr/>
        </p:nvSpPr>
        <p:spPr>
          <a:xfrm>
            <a:off x="457200" y="4800600"/>
            <a:ext cx="8433719" cy="461665"/>
          </a:xfrm>
          <a:prstGeom prst="rect">
            <a:avLst/>
          </a:prstGeom>
          <a:noFill/>
        </p:spPr>
        <p:txBody>
          <a:bodyPr wrap="none" rtlCol="0">
            <a:spAutoFit/>
          </a:bodyPr>
          <a:lstStyle/>
          <a:p>
            <a:r>
              <a:rPr lang="en-US" i="1" dirty="0">
                <a:solidFill>
                  <a:srgbClr val="FF0000"/>
                </a:solidFill>
              </a:rPr>
              <a:t>“Knights Hate Dragons Because Dragons Can Melt ..Metal!” </a:t>
            </a:r>
          </a:p>
        </p:txBody>
      </p:sp>
    </p:spTree>
    <p:extLst>
      <p:ext uri="{BB962C8B-B14F-4D97-AF65-F5344CB8AC3E}">
        <p14:creationId xmlns:p14="http://schemas.microsoft.com/office/powerpoint/2010/main" val="179848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64684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Measure Conversions</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657592766"/>
                  </p:ext>
                </p:extLst>
              </p:nvPr>
            </p:nvGraphicFramePr>
            <p:xfrm>
              <a:off x="228600" y="2971800"/>
              <a:ext cx="8727585" cy="1676400"/>
            </p:xfrm>
            <a:graphic>
              <a:graphicData uri="http://schemas.openxmlformats.org/drawingml/2006/table">
                <a:tbl>
                  <a:tblPr firstRow="1" bandRow="1">
                    <a:tableStyleId>{5C22544A-7EE6-4342-B048-85BDC9FD1C3A}</a:tableStyleId>
                  </a:tblPr>
                  <a:tblGrid>
                    <a:gridCol w="735211">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82255">
                      <a:extLst>
                        <a:ext uri="{9D8B030D-6E8A-4147-A177-3AD203B41FA5}">
                          <a16:colId xmlns:a16="http://schemas.microsoft.com/office/drawing/2014/main" val="20003"/>
                        </a:ext>
                      </a:extLst>
                    </a:gridCol>
                    <a:gridCol w="882255">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74001">
                      <a:extLst>
                        <a:ext uri="{9D8B030D-6E8A-4147-A177-3AD203B41FA5}">
                          <a16:colId xmlns:a16="http://schemas.microsoft.com/office/drawing/2014/main" val="20006"/>
                        </a:ext>
                      </a:extLst>
                    </a:gridCol>
                    <a:gridCol w="735211">
                      <a:extLst>
                        <a:ext uri="{9D8B030D-6E8A-4147-A177-3AD203B41FA5}">
                          <a16:colId xmlns:a16="http://schemas.microsoft.com/office/drawing/2014/main" val="20007"/>
                        </a:ext>
                      </a:extLst>
                    </a:gridCol>
                    <a:gridCol w="735211">
                      <a:extLst>
                        <a:ext uri="{9D8B030D-6E8A-4147-A177-3AD203B41FA5}">
                          <a16:colId xmlns:a16="http://schemas.microsoft.com/office/drawing/2014/main" val="20008"/>
                        </a:ext>
                      </a:extLst>
                    </a:gridCol>
                    <a:gridCol w="1048801">
                      <a:extLst>
                        <a:ext uri="{9D8B030D-6E8A-4147-A177-3AD203B41FA5}">
                          <a16:colId xmlns:a16="http://schemas.microsoft.com/office/drawing/2014/main" val="20009"/>
                        </a:ext>
                      </a:extLst>
                    </a:gridCol>
                  </a:tblGrid>
                  <a:tr h="838200">
                    <a:tc>
                      <a:txBody>
                        <a:bodyPr/>
                        <a:lstStyle/>
                        <a:p>
                          <a:pPr algn="ctr"/>
                          <a:r>
                            <a:rPr lang="en-US" sz="2400" dirty="0">
                              <a:solidFill>
                                <a:schemeClr val="tx1"/>
                              </a:solidFill>
                            </a:rPr>
                            <a:t>kilo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hecto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deka</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deci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centi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milli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micro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38200">
                    <a:tc>
                      <a:txBody>
                        <a:bodyPr/>
                        <a:lstStyle/>
                        <a:p>
                          <a:pPr algn="ctr"/>
                          <a:r>
                            <a:rPr lang="en-US" sz="2400" dirty="0">
                              <a:solidFill>
                                <a:schemeClr val="tx1"/>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chemeClr val="tx1"/>
                              </a:solidFill>
                            </a:rPr>
                            <a:t>dk</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ea typeface="Cambria Math"/>
                                  </a:rPr>
                                  <m:t>𝝁</m:t>
                                </m:r>
                              </m:oMath>
                            </m:oMathPara>
                          </a14:m>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519498360"/>
                  </p:ext>
                </p:extLst>
              </p:nvPr>
            </p:nvGraphicFramePr>
            <p:xfrm>
              <a:off x="228600" y="2971800"/>
              <a:ext cx="8727585" cy="1676400"/>
            </p:xfrm>
            <a:graphic>
              <a:graphicData uri="http://schemas.openxmlformats.org/drawingml/2006/table">
                <a:tbl>
                  <a:tblPr firstRow="1" bandRow="1">
                    <a:tableStyleId>{5C22544A-7EE6-4342-B048-85BDC9FD1C3A}</a:tableStyleId>
                  </a:tblPr>
                  <a:tblGrid>
                    <a:gridCol w="735211"/>
                    <a:gridCol w="1005840"/>
                    <a:gridCol w="914400"/>
                    <a:gridCol w="882255"/>
                    <a:gridCol w="882255"/>
                    <a:gridCol w="914400"/>
                    <a:gridCol w="874001"/>
                    <a:gridCol w="735211"/>
                    <a:gridCol w="735211"/>
                    <a:gridCol w="1048801"/>
                  </a:tblGrid>
                  <a:tr h="838200">
                    <a:tc>
                      <a:txBody>
                        <a:bodyPr/>
                        <a:lstStyle/>
                        <a:p>
                          <a:pPr algn="ctr"/>
                          <a:r>
                            <a:rPr lang="en-US" sz="2400" dirty="0" smtClean="0">
                              <a:solidFill>
                                <a:schemeClr val="tx1"/>
                              </a:solidFill>
                            </a:rPr>
                            <a:t>kilo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hecto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deka</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deci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centi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milli</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micro</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8200">
                    <a:tc>
                      <a:txBody>
                        <a:bodyPr/>
                        <a:lstStyle/>
                        <a:p>
                          <a:pPr algn="ctr"/>
                          <a:r>
                            <a:rPr lang="en-US" sz="2400" dirty="0" smtClean="0">
                              <a:solidFill>
                                <a:schemeClr val="tx1"/>
                              </a:solidFill>
                            </a:rPr>
                            <a:t>k</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h</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smtClean="0">
                              <a:solidFill>
                                <a:schemeClr val="tx1"/>
                              </a:solidFill>
                            </a:rPr>
                            <a:t>dk</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Base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d</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c</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m</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732558" t="-101460" r="-581"/>
                          </a:stretch>
                        </a:blipFill>
                      </a:tcPr>
                    </a:tc>
                  </a:tr>
                </a:tbl>
              </a:graphicData>
            </a:graphic>
          </p:graphicFrame>
        </mc:Fallback>
      </mc:AlternateContent>
      <p:grpSp>
        <p:nvGrpSpPr>
          <p:cNvPr id="8" name="Group 7"/>
          <p:cNvGrpSpPr/>
          <p:nvPr/>
        </p:nvGrpSpPr>
        <p:grpSpPr>
          <a:xfrm>
            <a:off x="990600" y="2281535"/>
            <a:ext cx="7389482" cy="461665"/>
            <a:chOff x="990600" y="2281535"/>
            <a:chExt cx="7389482" cy="461665"/>
          </a:xfrm>
        </p:grpSpPr>
        <p:cxnSp>
          <p:nvCxnSpPr>
            <p:cNvPr id="6" name="Straight Arrow Connector 5"/>
            <p:cNvCxnSpPr/>
            <p:nvPr/>
          </p:nvCxnSpPr>
          <p:spPr bwMode="auto">
            <a:xfrm>
              <a:off x="990600" y="2514600"/>
              <a:ext cx="3276600" cy="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7" name="TextBox 6"/>
            <p:cNvSpPr txBox="1"/>
            <p:nvPr/>
          </p:nvSpPr>
          <p:spPr>
            <a:xfrm>
              <a:off x="4343400" y="2281535"/>
              <a:ext cx="4036682" cy="461665"/>
            </a:xfrm>
            <a:prstGeom prst="rect">
              <a:avLst/>
            </a:prstGeom>
            <a:noFill/>
          </p:spPr>
          <p:txBody>
            <a:bodyPr wrap="none" rtlCol="0">
              <a:spAutoFit/>
            </a:bodyPr>
            <a:lstStyle/>
            <a:p>
              <a:r>
                <a:rPr lang="en-US" dirty="0">
                  <a:solidFill>
                    <a:srgbClr val="FF0000"/>
                  </a:solidFill>
                </a:rPr>
                <a:t>Move the decimal point right</a:t>
              </a:r>
            </a:p>
          </p:txBody>
        </p:sp>
      </p:grpSp>
      <p:grpSp>
        <p:nvGrpSpPr>
          <p:cNvPr id="14" name="Group 13"/>
          <p:cNvGrpSpPr/>
          <p:nvPr/>
        </p:nvGrpSpPr>
        <p:grpSpPr>
          <a:xfrm>
            <a:off x="811591" y="4835234"/>
            <a:ext cx="7113209" cy="461665"/>
            <a:chOff x="811591" y="4835234"/>
            <a:chExt cx="7113209" cy="461665"/>
          </a:xfrm>
        </p:grpSpPr>
        <p:sp>
          <p:nvSpPr>
            <p:cNvPr id="11" name="TextBox 10"/>
            <p:cNvSpPr txBox="1"/>
            <p:nvPr/>
          </p:nvSpPr>
          <p:spPr>
            <a:xfrm>
              <a:off x="811591" y="4835234"/>
              <a:ext cx="3847528" cy="461665"/>
            </a:xfrm>
            <a:prstGeom prst="rect">
              <a:avLst/>
            </a:prstGeom>
            <a:noFill/>
          </p:spPr>
          <p:txBody>
            <a:bodyPr wrap="none" rtlCol="0">
              <a:spAutoFit/>
            </a:bodyPr>
            <a:lstStyle/>
            <a:p>
              <a:r>
                <a:rPr lang="en-US" dirty="0">
                  <a:solidFill>
                    <a:srgbClr val="00B050"/>
                  </a:solidFill>
                </a:rPr>
                <a:t>Move the decimal point left</a:t>
              </a:r>
            </a:p>
          </p:txBody>
        </p:sp>
        <p:cxnSp>
          <p:nvCxnSpPr>
            <p:cNvPr id="13" name="Straight Arrow Connector 12"/>
            <p:cNvCxnSpPr/>
            <p:nvPr/>
          </p:nvCxnSpPr>
          <p:spPr bwMode="auto">
            <a:xfrm flipH="1">
              <a:off x="5029200" y="5066066"/>
              <a:ext cx="2895600" cy="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grpSp>
    </p:spTree>
    <p:extLst>
      <p:ext uri="{BB962C8B-B14F-4D97-AF65-F5344CB8AC3E}">
        <p14:creationId xmlns:p14="http://schemas.microsoft.com/office/powerpoint/2010/main" val="3620608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64684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Measure Conversions</a:t>
            </a:r>
          </a:p>
        </p:txBody>
      </p:sp>
      <p:sp>
        <p:nvSpPr>
          <p:cNvPr id="3" name="TextBox 2"/>
          <p:cNvSpPr txBox="1"/>
          <p:nvPr/>
        </p:nvSpPr>
        <p:spPr>
          <a:xfrm>
            <a:off x="533400" y="2590800"/>
            <a:ext cx="6056466" cy="523220"/>
          </a:xfrm>
          <a:prstGeom prst="rect">
            <a:avLst/>
          </a:prstGeom>
          <a:noFill/>
        </p:spPr>
        <p:txBody>
          <a:bodyPr wrap="none" rtlCol="0">
            <a:spAutoFit/>
          </a:bodyPr>
          <a:lstStyle/>
          <a:p>
            <a:r>
              <a:rPr lang="en-US" sz="2800" dirty="0"/>
              <a:t>Convert 3.45 km to m.       (Example)</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376200945"/>
                  </p:ext>
                </p:extLst>
              </p:nvPr>
            </p:nvGraphicFramePr>
            <p:xfrm>
              <a:off x="533400" y="3581400"/>
              <a:ext cx="8077201" cy="914400"/>
            </p:xfrm>
            <a:graphic>
              <a:graphicData uri="http://schemas.openxmlformats.org/drawingml/2006/table">
                <a:tbl>
                  <a:tblPr firstRow="1" bandRow="1">
                    <a:tableStyleId>{5C22544A-7EE6-4342-B048-85BDC9FD1C3A}</a:tableStyleId>
                  </a:tblPr>
                  <a:tblGrid>
                    <a:gridCol w="680423">
                      <a:extLst>
                        <a:ext uri="{9D8B030D-6E8A-4147-A177-3AD203B41FA5}">
                          <a16:colId xmlns:a16="http://schemas.microsoft.com/office/drawing/2014/main" val="20000"/>
                        </a:ext>
                      </a:extLst>
                    </a:gridCol>
                    <a:gridCol w="930884">
                      <a:extLst>
                        <a:ext uri="{9D8B030D-6E8A-4147-A177-3AD203B41FA5}">
                          <a16:colId xmlns:a16="http://schemas.microsoft.com/office/drawing/2014/main" val="20001"/>
                        </a:ext>
                      </a:extLst>
                    </a:gridCol>
                    <a:gridCol w="846258">
                      <a:extLst>
                        <a:ext uri="{9D8B030D-6E8A-4147-A177-3AD203B41FA5}">
                          <a16:colId xmlns:a16="http://schemas.microsoft.com/office/drawing/2014/main" val="20002"/>
                        </a:ext>
                      </a:extLst>
                    </a:gridCol>
                    <a:gridCol w="816509">
                      <a:extLst>
                        <a:ext uri="{9D8B030D-6E8A-4147-A177-3AD203B41FA5}">
                          <a16:colId xmlns:a16="http://schemas.microsoft.com/office/drawing/2014/main" val="20003"/>
                        </a:ext>
                      </a:extLst>
                    </a:gridCol>
                    <a:gridCol w="816509">
                      <a:extLst>
                        <a:ext uri="{9D8B030D-6E8A-4147-A177-3AD203B41FA5}">
                          <a16:colId xmlns:a16="http://schemas.microsoft.com/office/drawing/2014/main" val="20004"/>
                        </a:ext>
                      </a:extLst>
                    </a:gridCol>
                    <a:gridCol w="846258">
                      <a:extLst>
                        <a:ext uri="{9D8B030D-6E8A-4147-A177-3AD203B41FA5}">
                          <a16:colId xmlns:a16="http://schemas.microsoft.com/office/drawing/2014/main" val="20005"/>
                        </a:ext>
                      </a:extLst>
                    </a:gridCol>
                    <a:gridCol w="808870">
                      <a:extLst>
                        <a:ext uri="{9D8B030D-6E8A-4147-A177-3AD203B41FA5}">
                          <a16:colId xmlns:a16="http://schemas.microsoft.com/office/drawing/2014/main" val="20006"/>
                        </a:ext>
                      </a:extLst>
                    </a:gridCol>
                    <a:gridCol w="680423">
                      <a:extLst>
                        <a:ext uri="{9D8B030D-6E8A-4147-A177-3AD203B41FA5}">
                          <a16:colId xmlns:a16="http://schemas.microsoft.com/office/drawing/2014/main" val="20007"/>
                        </a:ext>
                      </a:extLst>
                    </a:gridCol>
                    <a:gridCol w="680423">
                      <a:extLst>
                        <a:ext uri="{9D8B030D-6E8A-4147-A177-3AD203B41FA5}">
                          <a16:colId xmlns:a16="http://schemas.microsoft.com/office/drawing/2014/main" val="20008"/>
                        </a:ext>
                      </a:extLst>
                    </a:gridCol>
                    <a:gridCol w="970644">
                      <a:extLst>
                        <a:ext uri="{9D8B030D-6E8A-4147-A177-3AD203B41FA5}">
                          <a16:colId xmlns:a16="http://schemas.microsoft.com/office/drawing/2014/main" val="20009"/>
                        </a:ext>
                      </a:extLst>
                    </a:gridCol>
                  </a:tblGrid>
                  <a:tr h="457200">
                    <a:tc>
                      <a:txBody>
                        <a:bodyPr/>
                        <a:lstStyle/>
                        <a:p>
                          <a:pPr algn="ctr"/>
                          <a:r>
                            <a:rPr lang="en-US" sz="1400" dirty="0">
                              <a:solidFill>
                                <a:schemeClr val="tx1"/>
                              </a:solidFill>
                            </a:rPr>
                            <a:t>kilo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err="1">
                              <a:solidFill>
                                <a:schemeClr val="tx1"/>
                              </a:solidFill>
                            </a:rPr>
                            <a:t>hecto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deka</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err="1">
                              <a:solidFill>
                                <a:schemeClr val="tx1"/>
                              </a:solidFill>
                            </a:rPr>
                            <a:t>deci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centi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milli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micro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7200">
                    <a:tc>
                      <a:txBody>
                        <a:bodyPr/>
                        <a:lstStyle/>
                        <a:p>
                          <a:pPr algn="ctr"/>
                          <a:r>
                            <a:rPr lang="en-US" sz="1400" dirty="0">
                              <a:solidFill>
                                <a:schemeClr val="tx1"/>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solidFill>
                                <a:schemeClr val="tx1"/>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dk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1400" i="1" smtClean="0">
                                    <a:solidFill>
                                      <a:schemeClr val="tx1"/>
                                    </a:solidFill>
                                    <a:latin typeface="Cambria Math"/>
                                    <a:ea typeface="Cambria Math"/>
                                  </a:rPr>
                                  <m:t>𝝁</m:t>
                                </m:r>
                              </m:oMath>
                            </m:oMathPara>
                          </a14:m>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116672179"/>
                  </p:ext>
                </p:extLst>
              </p:nvPr>
            </p:nvGraphicFramePr>
            <p:xfrm>
              <a:off x="533400" y="3581400"/>
              <a:ext cx="8077201" cy="914400"/>
            </p:xfrm>
            <a:graphic>
              <a:graphicData uri="http://schemas.openxmlformats.org/drawingml/2006/table">
                <a:tbl>
                  <a:tblPr firstRow="1" bandRow="1">
                    <a:tableStyleId>{5C22544A-7EE6-4342-B048-85BDC9FD1C3A}</a:tableStyleId>
                  </a:tblPr>
                  <a:tblGrid>
                    <a:gridCol w="680423"/>
                    <a:gridCol w="930884"/>
                    <a:gridCol w="846258"/>
                    <a:gridCol w="816509"/>
                    <a:gridCol w="816509"/>
                    <a:gridCol w="846258"/>
                    <a:gridCol w="808870"/>
                    <a:gridCol w="680423"/>
                    <a:gridCol w="680423"/>
                    <a:gridCol w="970644"/>
                  </a:tblGrid>
                  <a:tr h="457200">
                    <a:tc>
                      <a:txBody>
                        <a:bodyPr/>
                        <a:lstStyle/>
                        <a:p>
                          <a:pPr algn="ctr"/>
                          <a:r>
                            <a:rPr lang="en-US" sz="1400" dirty="0" smtClean="0">
                              <a:solidFill>
                                <a:schemeClr val="tx1"/>
                              </a:solidFill>
                            </a:rPr>
                            <a:t>kilo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err="1" smtClean="0">
                              <a:solidFill>
                                <a:schemeClr val="tx1"/>
                              </a:solidFill>
                            </a:rPr>
                            <a:t>hecto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deka</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err="1" smtClean="0">
                              <a:solidFill>
                                <a:schemeClr val="tx1"/>
                              </a:solidFill>
                            </a:rPr>
                            <a:t>deci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centi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milli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micro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algn="ctr"/>
                          <a:r>
                            <a:rPr lang="en-US" sz="1400" dirty="0" smtClean="0">
                              <a:solidFill>
                                <a:schemeClr val="tx1"/>
                              </a:solidFill>
                            </a:rPr>
                            <a:t>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smtClean="0">
                              <a:solidFill>
                                <a:schemeClr val="tx1"/>
                              </a:solidFill>
                            </a:rPr>
                            <a:t>h</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dk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Base</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smtClean="0">
                              <a:solidFill>
                                <a:schemeClr val="tx1"/>
                              </a:solidFill>
                            </a:rPr>
                            <a:t>d</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c</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733962" t="-101333"/>
                          </a:stretch>
                        </a:blipFill>
                      </a:tcPr>
                    </a:tc>
                  </a:tr>
                </a:tbl>
              </a:graphicData>
            </a:graphic>
          </p:graphicFrame>
        </mc:Fallback>
      </mc:AlternateContent>
      <p:grpSp>
        <p:nvGrpSpPr>
          <p:cNvPr id="9" name="Group 8"/>
          <p:cNvGrpSpPr/>
          <p:nvPr/>
        </p:nvGrpSpPr>
        <p:grpSpPr>
          <a:xfrm>
            <a:off x="685800" y="4587240"/>
            <a:ext cx="2895600" cy="426720"/>
            <a:chOff x="838200" y="4587240"/>
            <a:chExt cx="2895600" cy="426720"/>
          </a:xfrm>
        </p:grpSpPr>
        <p:sp>
          <p:nvSpPr>
            <p:cNvPr id="6" name="Curved Up Arrow 5"/>
            <p:cNvSpPr/>
            <p:nvPr/>
          </p:nvSpPr>
          <p:spPr bwMode="auto">
            <a:xfrm>
              <a:off x="838200" y="4587240"/>
              <a:ext cx="990600" cy="426720"/>
            </a:xfrm>
            <a:prstGeom prst="curvedUpArrow">
              <a:avLst>
                <a:gd name="adj1" fmla="val 25000"/>
                <a:gd name="adj2" fmla="val 50000"/>
                <a:gd name="adj3" fmla="val 1742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7" name="Curved Up Arrow 6"/>
            <p:cNvSpPr/>
            <p:nvPr/>
          </p:nvSpPr>
          <p:spPr bwMode="auto">
            <a:xfrm>
              <a:off x="1752600" y="4587240"/>
              <a:ext cx="990600" cy="426720"/>
            </a:xfrm>
            <a:prstGeom prst="curvedUpArrow">
              <a:avLst>
                <a:gd name="adj1" fmla="val 25000"/>
                <a:gd name="adj2" fmla="val 50000"/>
                <a:gd name="adj3" fmla="val 1742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8" name="Curved Up Arrow 7"/>
            <p:cNvSpPr/>
            <p:nvPr/>
          </p:nvSpPr>
          <p:spPr bwMode="auto">
            <a:xfrm>
              <a:off x="2743200" y="4587240"/>
              <a:ext cx="990600" cy="426720"/>
            </a:xfrm>
            <a:prstGeom prst="curvedUpArrow">
              <a:avLst>
                <a:gd name="adj1" fmla="val 25000"/>
                <a:gd name="adj2" fmla="val 50000"/>
                <a:gd name="adj3" fmla="val 1742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grpSp>
      <p:sp>
        <p:nvSpPr>
          <p:cNvPr id="10" name="TextBox 9"/>
          <p:cNvSpPr txBox="1"/>
          <p:nvPr/>
        </p:nvSpPr>
        <p:spPr>
          <a:xfrm>
            <a:off x="3657600" y="4587240"/>
            <a:ext cx="5410200" cy="830997"/>
          </a:xfrm>
          <a:prstGeom prst="rect">
            <a:avLst/>
          </a:prstGeom>
          <a:noFill/>
        </p:spPr>
        <p:txBody>
          <a:bodyPr wrap="square" rtlCol="0">
            <a:spAutoFit/>
          </a:bodyPr>
          <a:lstStyle/>
          <a:p>
            <a:r>
              <a:rPr lang="en-US" dirty="0">
                <a:solidFill>
                  <a:srgbClr val="FF0000"/>
                </a:solidFill>
              </a:rPr>
              <a:t>Move the decimal point 3 places to the right</a:t>
            </a:r>
          </a:p>
        </p:txBody>
      </p:sp>
      <mc:AlternateContent xmlns:mc="http://schemas.openxmlformats.org/markup-compatibility/2006" xmlns:a14="http://schemas.microsoft.com/office/drawing/2010/main">
        <mc:Choice Requires="a14">
          <p:sp>
            <p:nvSpPr>
              <p:cNvPr id="11" name="TextBox 10"/>
              <p:cNvSpPr txBox="1"/>
              <p:nvPr/>
            </p:nvSpPr>
            <p:spPr>
              <a:xfrm>
                <a:off x="1539884" y="5638800"/>
                <a:ext cx="32610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3.45 </m:t>
                      </m:r>
                      <m:r>
                        <a:rPr lang="en-US" sz="2800" b="0" i="1" smtClean="0">
                          <a:latin typeface="Cambria Math"/>
                        </a:rPr>
                        <m:t>𝑘𝑚</m:t>
                      </m:r>
                      <m:r>
                        <a:rPr lang="en-US" sz="2800" b="0" i="1" smtClean="0">
                          <a:latin typeface="Cambria Math"/>
                        </a:rPr>
                        <m:t>=3,450 </m:t>
                      </m:r>
                      <m:r>
                        <a:rPr lang="en-US" sz="2800" b="0" i="1" smtClean="0">
                          <a:latin typeface="Cambria Math"/>
                        </a:rPr>
                        <m:t>𝑚</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539884" y="5638800"/>
                <a:ext cx="3261086"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75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64684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Measure Conversions</a:t>
            </a:r>
          </a:p>
        </p:txBody>
      </p:sp>
      <p:sp>
        <p:nvSpPr>
          <p:cNvPr id="3" name="TextBox 2"/>
          <p:cNvSpPr txBox="1"/>
          <p:nvPr/>
        </p:nvSpPr>
        <p:spPr>
          <a:xfrm>
            <a:off x="533400" y="2590800"/>
            <a:ext cx="6558206" cy="523220"/>
          </a:xfrm>
          <a:prstGeom prst="rect">
            <a:avLst/>
          </a:prstGeom>
          <a:noFill/>
        </p:spPr>
        <p:txBody>
          <a:bodyPr wrap="none" rtlCol="0">
            <a:spAutoFit/>
          </a:bodyPr>
          <a:lstStyle/>
          <a:p>
            <a:r>
              <a:rPr lang="en-US" sz="2800" dirty="0"/>
              <a:t>Convert 12,300 mg to kg.       (Example)</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367120098"/>
                  </p:ext>
                </p:extLst>
              </p:nvPr>
            </p:nvGraphicFramePr>
            <p:xfrm>
              <a:off x="533400" y="3581400"/>
              <a:ext cx="8077201" cy="914400"/>
            </p:xfrm>
            <a:graphic>
              <a:graphicData uri="http://schemas.openxmlformats.org/drawingml/2006/table">
                <a:tbl>
                  <a:tblPr firstRow="1" bandRow="1">
                    <a:tableStyleId>{5C22544A-7EE6-4342-B048-85BDC9FD1C3A}</a:tableStyleId>
                  </a:tblPr>
                  <a:tblGrid>
                    <a:gridCol w="680423">
                      <a:extLst>
                        <a:ext uri="{9D8B030D-6E8A-4147-A177-3AD203B41FA5}">
                          <a16:colId xmlns:a16="http://schemas.microsoft.com/office/drawing/2014/main" val="20000"/>
                        </a:ext>
                      </a:extLst>
                    </a:gridCol>
                    <a:gridCol w="930884">
                      <a:extLst>
                        <a:ext uri="{9D8B030D-6E8A-4147-A177-3AD203B41FA5}">
                          <a16:colId xmlns:a16="http://schemas.microsoft.com/office/drawing/2014/main" val="20001"/>
                        </a:ext>
                      </a:extLst>
                    </a:gridCol>
                    <a:gridCol w="846258">
                      <a:extLst>
                        <a:ext uri="{9D8B030D-6E8A-4147-A177-3AD203B41FA5}">
                          <a16:colId xmlns:a16="http://schemas.microsoft.com/office/drawing/2014/main" val="20002"/>
                        </a:ext>
                      </a:extLst>
                    </a:gridCol>
                    <a:gridCol w="816509">
                      <a:extLst>
                        <a:ext uri="{9D8B030D-6E8A-4147-A177-3AD203B41FA5}">
                          <a16:colId xmlns:a16="http://schemas.microsoft.com/office/drawing/2014/main" val="20003"/>
                        </a:ext>
                      </a:extLst>
                    </a:gridCol>
                    <a:gridCol w="816509">
                      <a:extLst>
                        <a:ext uri="{9D8B030D-6E8A-4147-A177-3AD203B41FA5}">
                          <a16:colId xmlns:a16="http://schemas.microsoft.com/office/drawing/2014/main" val="20004"/>
                        </a:ext>
                      </a:extLst>
                    </a:gridCol>
                    <a:gridCol w="846258">
                      <a:extLst>
                        <a:ext uri="{9D8B030D-6E8A-4147-A177-3AD203B41FA5}">
                          <a16:colId xmlns:a16="http://schemas.microsoft.com/office/drawing/2014/main" val="20005"/>
                        </a:ext>
                      </a:extLst>
                    </a:gridCol>
                    <a:gridCol w="808870">
                      <a:extLst>
                        <a:ext uri="{9D8B030D-6E8A-4147-A177-3AD203B41FA5}">
                          <a16:colId xmlns:a16="http://schemas.microsoft.com/office/drawing/2014/main" val="20006"/>
                        </a:ext>
                      </a:extLst>
                    </a:gridCol>
                    <a:gridCol w="680423">
                      <a:extLst>
                        <a:ext uri="{9D8B030D-6E8A-4147-A177-3AD203B41FA5}">
                          <a16:colId xmlns:a16="http://schemas.microsoft.com/office/drawing/2014/main" val="20007"/>
                        </a:ext>
                      </a:extLst>
                    </a:gridCol>
                    <a:gridCol w="680423">
                      <a:extLst>
                        <a:ext uri="{9D8B030D-6E8A-4147-A177-3AD203B41FA5}">
                          <a16:colId xmlns:a16="http://schemas.microsoft.com/office/drawing/2014/main" val="20008"/>
                        </a:ext>
                      </a:extLst>
                    </a:gridCol>
                    <a:gridCol w="970644">
                      <a:extLst>
                        <a:ext uri="{9D8B030D-6E8A-4147-A177-3AD203B41FA5}">
                          <a16:colId xmlns:a16="http://schemas.microsoft.com/office/drawing/2014/main" val="20009"/>
                        </a:ext>
                      </a:extLst>
                    </a:gridCol>
                  </a:tblGrid>
                  <a:tr h="457200">
                    <a:tc>
                      <a:txBody>
                        <a:bodyPr/>
                        <a:lstStyle/>
                        <a:p>
                          <a:pPr algn="ctr"/>
                          <a:r>
                            <a:rPr lang="en-US" sz="1400" dirty="0">
                              <a:solidFill>
                                <a:schemeClr val="tx1"/>
                              </a:solidFill>
                            </a:rPr>
                            <a:t>kilo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err="1">
                              <a:solidFill>
                                <a:schemeClr val="tx1"/>
                              </a:solidFill>
                            </a:rPr>
                            <a:t>hecto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deka</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deci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centi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milli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micro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7200">
                    <a:tc>
                      <a:txBody>
                        <a:bodyPr/>
                        <a:lstStyle/>
                        <a:p>
                          <a:pPr algn="ctr"/>
                          <a:r>
                            <a:rPr lang="en-US" sz="1400" dirty="0">
                              <a:solidFill>
                                <a:schemeClr val="tx1"/>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solidFill>
                                <a:schemeClr val="tx1"/>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dk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1400" i="1" smtClean="0">
                                    <a:solidFill>
                                      <a:schemeClr val="tx1"/>
                                    </a:solidFill>
                                    <a:latin typeface="Cambria Math"/>
                                    <a:ea typeface="Cambria Math"/>
                                  </a:rPr>
                                  <m:t>𝝁</m:t>
                                </m:r>
                              </m:oMath>
                            </m:oMathPara>
                          </a14:m>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17276435"/>
                  </p:ext>
                </p:extLst>
              </p:nvPr>
            </p:nvGraphicFramePr>
            <p:xfrm>
              <a:off x="533400" y="3581400"/>
              <a:ext cx="8077201" cy="914400"/>
            </p:xfrm>
            <a:graphic>
              <a:graphicData uri="http://schemas.openxmlformats.org/drawingml/2006/table">
                <a:tbl>
                  <a:tblPr firstRow="1" bandRow="1">
                    <a:tableStyleId>{5C22544A-7EE6-4342-B048-85BDC9FD1C3A}</a:tableStyleId>
                  </a:tblPr>
                  <a:tblGrid>
                    <a:gridCol w="680423"/>
                    <a:gridCol w="930884"/>
                    <a:gridCol w="846258"/>
                    <a:gridCol w="816509"/>
                    <a:gridCol w="816509"/>
                    <a:gridCol w="846258"/>
                    <a:gridCol w="808870"/>
                    <a:gridCol w="680423"/>
                    <a:gridCol w="680423"/>
                    <a:gridCol w="970644"/>
                  </a:tblGrid>
                  <a:tr h="457200">
                    <a:tc>
                      <a:txBody>
                        <a:bodyPr/>
                        <a:lstStyle/>
                        <a:p>
                          <a:pPr algn="ctr"/>
                          <a:r>
                            <a:rPr lang="en-US" sz="1400" dirty="0" smtClean="0">
                              <a:solidFill>
                                <a:schemeClr val="tx1"/>
                              </a:solidFill>
                            </a:rPr>
                            <a:t>kilo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err="1" smtClean="0">
                              <a:solidFill>
                                <a:schemeClr val="tx1"/>
                              </a:solidFill>
                            </a:rPr>
                            <a:t>hecto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deka</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deci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centi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milli</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micro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algn="ctr"/>
                          <a:r>
                            <a:rPr lang="en-US" sz="1400" dirty="0" smtClean="0">
                              <a:solidFill>
                                <a:schemeClr val="tx1"/>
                              </a:solidFill>
                            </a:rPr>
                            <a:t>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smtClean="0">
                              <a:solidFill>
                                <a:schemeClr val="tx1"/>
                              </a:solidFill>
                            </a:rPr>
                            <a:t>h</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smtClean="0">
                              <a:solidFill>
                                <a:schemeClr val="tx1"/>
                              </a:solidFill>
                            </a:rPr>
                            <a:t>dk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Base</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d</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c</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733962" t="-101333"/>
                          </a:stretch>
                        </a:blipFill>
                      </a:tcPr>
                    </a:tc>
                  </a:tr>
                </a:tbl>
              </a:graphicData>
            </a:graphic>
          </p:graphicFrame>
        </mc:Fallback>
      </mc:AlternateContent>
      <p:sp>
        <p:nvSpPr>
          <p:cNvPr id="10" name="TextBox 9"/>
          <p:cNvSpPr txBox="1"/>
          <p:nvPr/>
        </p:nvSpPr>
        <p:spPr>
          <a:xfrm>
            <a:off x="6019800" y="4613564"/>
            <a:ext cx="2895600" cy="1200329"/>
          </a:xfrm>
          <a:prstGeom prst="rect">
            <a:avLst/>
          </a:prstGeom>
          <a:noFill/>
        </p:spPr>
        <p:txBody>
          <a:bodyPr wrap="square" rtlCol="0">
            <a:spAutoFit/>
          </a:bodyPr>
          <a:lstStyle/>
          <a:p>
            <a:r>
              <a:rPr lang="en-US" dirty="0">
                <a:solidFill>
                  <a:srgbClr val="FF0000"/>
                </a:solidFill>
              </a:rPr>
              <a:t>Move the decimal point 6 places to the left</a:t>
            </a:r>
          </a:p>
        </p:txBody>
      </p:sp>
      <mc:AlternateContent xmlns:mc="http://schemas.openxmlformats.org/markup-compatibility/2006" xmlns:a14="http://schemas.microsoft.com/office/drawing/2010/main">
        <mc:Choice Requires="a14">
          <p:sp>
            <p:nvSpPr>
              <p:cNvPr id="11" name="TextBox 10"/>
              <p:cNvSpPr txBox="1"/>
              <p:nvPr/>
            </p:nvSpPr>
            <p:spPr>
              <a:xfrm>
                <a:off x="1539884" y="5638800"/>
                <a:ext cx="399526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12,300 </m:t>
                      </m:r>
                      <m:r>
                        <a:rPr lang="en-US" sz="2800" b="0" i="1" smtClean="0">
                          <a:latin typeface="Cambria Math"/>
                        </a:rPr>
                        <m:t>𝑚𝑔</m:t>
                      </m:r>
                      <m:r>
                        <a:rPr lang="en-US" sz="2800" b="0" i="1" smtClean="0">
                          <a:latin typeface="Cambria Math"/>
                        </a:rPr>
                        <m:t>=0.0123 </m:t>
                      </m:r>
                      <m:r>
                        <a:rPr lang="en-US" sz="2800" b="0" i="1" smtClean="0">
                          <a:latin typeface="Cambria Math"/>
                        </a:rPr>
                        <m:t>𝑘𝑔</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539884" y="5638800"/>
                <a:ext cx="3995261" cy="523220"/>
              </a:xfrm>
              <a:prstGeom prst="rect">
                <a:avLst/>
              </a:prstGeom>
              <a:blipFill rotWithShape="1">
                <a:blip r:embed="rId3"/>
                <a:stretch>
                  <a:fillRect/>
                </a:stretch>
              </a:blipFill>
            </p:spPr>
            <p:txBody>
              <a:bodyPr/>
              <a:lstStyle/>
              <a:p>
                <a:r>
                  <a:rPr lang="en-US">
                    <a:noFill/>
                  </a:rPr>
                  <a:t> </a:t>
                </a:r>
              </a:p>
            </p:txBody>
          </p:sp>
        </mc:Fallback>
      </mc:AlternateContent>
      <p:grpSp>
        <p:nvGrpSpPr>
          <p:cNvPr id="5" name="Group 4"/>
          <p:cNvGrpSpPr/>
          <p:nvPr/>
        </p:nvGrpSpPr>
        <p:grpSpPr>
          <a:xfrm>
            <a:off x="762000" y="4613564"/>
            <a:ext cx="5105400" cy="426720"/>
            <a:chOff x="762000" y="4613564"/>
            <a:chExt cx="5105400" cy="426720"/>
          </a:xfrm>
        </p:grpSpPr>
        <p:sp>
          <p:nvSpPr>
            <p:cNvPr id="6" name="Curved Up Arrow 5"/>
            <p:cNvSpPr/>
            <p:nvPr/>
          </p:nvSpPr>
          <p:spPr bwMode="auto">
            <a:xfrm flipH="1">
              <a:off x="4953000" y="4613564"/>
              <a:ext cx="914400" cy="426720"/>
            </a:xfrm>
            <a:prstGeom prst="curvedUpArrow">
              <a:avLst>
                <a:gd name="adj1" fmla="val 25000"/>
                <a:gd name="adj2" fmla="val 33754"/>
                <a:gd name="adj3" fmla="val 768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12" name="Curved Up Arrow 11"/>
            <p:cNvSpPr/>
            <p:nvPr/>
          </p:nvSpPr>
          <p:spPr bwMode="auto">
            <a:xfrm flipH="1">
              <a:off x="4170218" y="4613564"/>
              <a:ext cx="914400" cy="426720"/>
            </a:xfrm>
            <a:prstGeom prst="curvedUpArrow">
              <a:avLst>
                <a:gd name="adj1" fmla="val 25000"/>
                <a:gd name="adj2" fmla="val 33754"/>
                <a:gd name="adj3" fmla="val 768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13" name="Curved Up Arrow 12"/>
            <p:cNvSpPr/>
            <p:nvPr/>
          </p:nvSpPr>
          <p:spPr bwMode="auto">
            <a:xfrm flipH="1">
              <a:off x="3355303" y="4613564"/>
              <a:ext cx="914400" cy="426720"/>
            </a:xfrm>
            <a:prstGeom prst="curvedUpArrow">
              <a:avLst>
                <a:gd name="adj1" fmla="val 25000"/>
                <a:gd name="adj2" fmla="val 33754"/>
                <a:gd name="adj3" fmla="val 768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14" name="Curved Up Arrow 13"/>
            <p:cNvSpPr/>
            <p:nvPr/>
          </p:nvSpPr>
          <p:spPr bwMode="auto">
            <a:xfrm flipH="1">
              <a:off x="2517103" y="4613564"/>
              <a:ext cx="914400" cy="426720"/>
            </a:xfrm>
            <a:prstGeom prst="curvedUpArrow">
              <a:avLst>
                <a:gd name="adj1" fmla="val 25000"/>
                <a:gd name="adj2" fmla="val 33754"/>
                <a:gd name="adj3" fmla="val 768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15" name="Curved Up Arrow 14"/>
            <p:cNvSpPr/>
            <p:nvPr/>
          </p:nvSpPr>
          <p:spPr bwMode="auto">
            <a:xfrm flipH="1">
              <a:off x="1676400" y="4613564"/>
              <a:ext cx="914400" cy="426720"/>
            </a:xfrm>
            <a:prstGeom prst="curvedUpArrow">
              <a:avLst>
                <a:gd name="adj1" fmla="val 25000"/>
                <a:gd name="adj2" fmla="val 33754"/>
                <a:gd name="adj3" fmla="val 768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16" name="Curved Up Arrow 15"/>
            <p:cNvSpPr/>
            <p:nvPr/>
          </p:nvSpPr>
          <p:spPr bwMode="auto">
            <a:xfrm flipH="1">
              <a:off x="762000" y="4613564"/>
              <a:ext cx="914400" cy="426720"/>
            </a:xfrm>
            <a:prstGeom prst="curvedUpArrow">
              <a:avLst>
                <a:gd name="adj1" fmla="val 25000"/>
                <a:gd name="adj2" fmla="val 33754"/>
                <a:gd name="adj3" fmla="val 768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grpSp>
    </p:spTree>
    <p:extLst>
      <p:ext uri="{BB962C8B-B14F-4D97-AF65-F5344CB8AC3E}">
        <p14:creationId xmlns:p14="http://schemas.microsoft.com/office/powerpoint/2010/main" val="1977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64684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Measure Conversions</a:t>
            </a:r>
          </a:p>
        </p:txBody>
      </p:sp>
      <p:sp>
        <p:nvSpPr>
          <p:cNvPr id="4" name="TextBox 3"/>
          <p:cNvSpPr txBox="1"/>
          <p:nvPr/>
        </p:nvSpPr>
        <p:spPr>
          <a:xfrm>
            <a:off x="533400" y="2336447"/>
            <a:ext cx="7840608" cy="523220"/>
          </a:xfrm>
          <a:prstGeom prst="rect">
            <a:avLst/>
          </a:prstGeom>
          <a:noFill/>
        </p:spPr>
        <p:txBody>
          <a:bodyPr wrap="none" rtlCol="0">
            <a:spAutoFit/>
          </a:bodyPr>
          <a:lstStyle/>
          <a:p>
            <a:r>
              <a:rPr lang="en-US" sz="2800" dirty="0"/>
              <a:t>Complete each metric conversion.  (Skill Check)</a:t>
            </a:r>
          </a:p>
        </p:txBody>
      </p:sp>
      <mc:AlternateContent xmlns:mc="http://schemas.openxmlformats.org/markup-compatibility/2006" xmlns:a14="http://schemas.microsoft.com/office/drawing/2010/main">
        <mc:Choice Requires="a14">
          <p:sp>
            <p:nvSpPr>
              <p:cNvPr id="5" name="TextBox 4"/>
              <p:cNvSpPr txBox="1"/>
              <p:nvPr/>
            </p:nvSpPr>
            <p:spPr>
              <a:xfrm>
                <a:off x="533400" y="3390757"/>
                <a:ext cx="604800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8 </m:t>
                      </m:r>
                      <m:r>
                        <a:rPr lang="en-US" sz="2800" b="0" i="1" smtClean="0">
                          <a:latin typeface="Cambria Math"/>
                        </a:rPr>
                        <m:t>h𝐿</m:t>
                      </m:r>
                      <m:r>
                        <a:rPr lang="en-US" sz="2800" b="0" i="1" smtClean="0">
                          <a:latin typeface="Cambria Math"/>
                        </a:rPr>
                        <m:t>  </m:t>
                      </m:r>
                      <m:r>
                        <a:rPr lang="en-US" sz="2800" b="0" i="1" smtClean="0">
                          <a:latin typeface="Cambria Math"/>
                        </a:rPr>
                        <m:t>𝑡𝑜</m:t>
                      </m:r>
                      <m:r>
                        <a:rPr lang="en-US" sz="2800" b="0" i="1" smtClean="0">
                          <a:latin typeface="Cambria Math"/>
                        </a:rPr>
                        <m:t>  </m:t>
                      </m:r>
                      <m:r>
                        <a:rPr lang="en-US" sz="2800" b="0" i="1" smtClean="0">
                          <a:latin typeface="Cambria Math"/>
                        </a:rPr>
                        <m:t>𝑑𝑘𝐿</m:t>
                      </m:r>
                      <m:r>
                        <a:rPr lang="en-US" sz="2800" b="0" i="1" smtClean="0">
                          <a:latin typeface="Cambria Math"/>
                        </a:rPr>
                        <m:t>                                   80 </m:t>
                      </m:r>
                      <m:r>
                        <a:rPr lang="en-US" sz="2800" b="0" i="1" smtClean="0">
                          <a:latin typeface="Cambria Math"/>
                        </a:rPr>
                        <m:t>𝑑𝑘𝐿</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533400" y="3390757"/>
                <a:ext cx="6048002"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3400" y="4658380"/>
                <a:ext cx="603517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4 </m:t>
                      </m:r>
                      <m:r>
                        <a:rPr lang="en-US" sz="2800" b="0" i="1" smtClean="0">
                          <a:latin typeface="Cambria Math"/>
                        </a:rPr>
                        <m:t>𝐿</m:t>
                      </m:r>
                      <m:r>
                        <a:rPr lang="en-US" sz="2800" b="0" i="1" smtClean="0">
                          <a:latin typeface="Cambria Math"/>
                        </a:rPr>
                        <m:t> </m:t>
                      </m:r>
                      <m:r>
                        <a:rPr lang="en-US" sz="2800" b="0" i="1" smtClean="0">
                          <a:latin typeface="Cambria Math"/>
                        </a:rPr>
                        <m:t>𝑡𝑜</m:t>
                      </m:r>
                      <m:r>
                        <a:rPr lang="en-US" sz="2800" b="0" i="1" smtClean="0">
                          <a:latin typeface="Cambria Math"/>
                        </a:rPr>
                        <m:t> </m:t>
                      </m:r>
                      <m:r>
                        <a:rPr lang="en-US" sz="2800" b="0" i="1" smtClean="0">
                          <a:latin typeface="Cambria Math"/>
                        </a:rPr>
                        <m:t>𝑐𝐿</m:t>
                      </m:r>
                      <m:r>
                        <a:rPr lang="en-US" sz="2800" b="0" i="1" smtClean="0">
                          <a:latin typeface="Cambria Math"/>
                        </a:rPr>
                        <m:t>                                           400 </m:t>
                      </m:r>
                      <m:r>
                        <a:rPr lang="en-US" sz="2800" b="0" i="1" smtClean="0">
                          <a:latin typeface="Cambria Math"/>
                        </a:rPr>
                        <m:t>𝑐𝐿</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33400" y="4658380"/>
                <a:ext cx="6035178" cy="523220"/>
              </a:xfrm>
              <a:prstGeom prst="rect">
                <a:avLst/>
              </a:prstGeom>
              <a:blipFill rotWithShape="1">
                <a:blip r:embed="rId3"/>
                <a:stretch>
                  <a:fillRect/>
                </a:stretch>
              </a:blipFill>
            </p:spPr>
            <p:txBody>
              <a:bodyPr/>
              <a:lstStyle/>
              <a:p>
                <a:r>
                  <a:rPr lang="en-US">
                    <a:noFill/>
                  </a:rPr>
                  <a:t> </a:t>
                </a:r>
              </a:p>
            </p:txBody>
          </p:sp>
        </mc:Fallback>
      </mc:AlternateContent>
      <p:sp>
        <p:nvSpPr>
          <p:cNvPr id="7" name="Rounded Rectangle 6"/>
          <p:cNvSpPr/>
          <p:nvPr/>
        </p:nvSpPr>
        <p:spPr bwMode="auto">
          <a:xfrm>
            <a:off x="4648200" y="3303226"/>
            <a:ext cx="2553067"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8" name="Rounded Rectangle 7"/>
          <p:cNvSpPr/>
          <p:nvPr/>
        </p:nvSpPr>
        <p:spPr bwMode="auto">
          <a:xfrm>
            <a:off x="4648200" y="4570849"/>
            <a:ext cx="2553067"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250351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64684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Measure Conversions</a:t>
            </a:r>
          </a:p>
        </p:txBody>
      </p:sp>
      <p:sp>
        <p:nvSpPr>
          <p:cNvPr id="4" name="TextBox 3"/>
          <p:cNvSpPr txBox="1"/>
          <p:nvPr/>
        </p:nvSpPr>
        <p:spPr>
          <a:xfrm>
            <a:off x="533400" y="2336447"/>
            <a:ext cx="7840608" cy="523220"/>
          </a:xfrm>
          <a:prstGeom prst="rect">
            <a:avLst/>
          </a:prstGeom>
          <a:noFill/>
        </p:spPr>
        <p:txBody>
          <a:bodyPr wrap="none" rtlCol="0">
            <a:spAutoFit/>
          </a:bodyPr>
          <a:lstStyle/>
          <a:p>
            <a:r>
              <a:rPr lang="en-US" sz="2800" dirty="0"/>
              <a:t>Complete each metric conversion.  (Skill Check)</a:t>
            </a:r>
          </a:p>
        </p:txBody>
      </p:sp>
      <mc:AlternateContent xmlns:mc="http://schemas.openxmlformats.org/markup-compatibility/2006" xmlns:a14="http://schemas.microsoft.com/office/drawing/2010/main">
        <mc:Choice Requires="a14">
          <p:sp>
            <p:nvSpPr>
              <p:cNvPr id="5" name="TextBox 4"/>
              <p:cNvSpPr txBox="1"/>
              <p:nvPr/>
            </p:nvSpPr>
            <p:spPr>
              <a:xfrm>
                <a:off x="533400" y="3390757"/>
                <a:ext cx="577504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8200 </m:t>
                      </m:r>
                      <m:r>
                        <a:rPr lang="en-US" sz="2800" b="0" i="1" smtClean="0">
                          <a:latin typeface="Cambria Math"/>
                        </a:rPr>
                        <m:t>𝑚𝑔</m:t>
                      </m:r>
                      <m:r>
                        <a:rPr lang="en-US" sz="2800" b="0" i="1" smtClean="0">
                          <a:latin typeface="Cambria Math"/>
                        </a:rPr>
                        <m:t> </m:t>
                      </m:r>
                      <m:r>
                        <a:rPr lang="en-US" sz="2800" b="0" i="1" smtClean="0">
                          <a:latin typeface="Cambria Math"/>
                        </a:rPr>
                        <m:t>𝑡𝑜</m:t>
                      </m:r>
                      <m:r>
                        <a:rPr lang="en-US" sz="2800" b="0" i="1" smtClean="0">
                          <a:latin typeface="Cambria Math"/>
                        </a:rPr>
                        <m:t> </m:t>
                      </m:r>
                      <m:r>
                        <a:rPr lang="en-US" sz="2800" b="0" i="1" smtClean="0">
                          <a:latin typeface="Cambria Math"/>
                        </a:rPr>
                        <m:t>𝑔</m:t>
                      </m:r>
                      <m:r>
                        <a:rPr lang="en-US" sz="2800" b="0" i="1" smtClean="0">
                          <a:latin typeface="Cambria Math"/>
                        </a:rPr>
                        <m:t>                                 8.2 </m:t>
                      </m:r>
                      <m:r>
                        <a:rPr lang="en-US" sz="2800" b="0" i="1" smtClean="0">
                          <a:latin typeface="Cambria Math"/>
                        </a:rPr>
                        <m:t>𝑔</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533400" y="3390757"/>
                <a:ext cx="5775042"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3400" y="4658380"/>
                <a:ext cx="615655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17 </m:t>
                      </m:r>
                      <m:r>
                        <a:rPr lang="en-US" sz="2800" b="0" i="1" smtClean="0">
                          <a:latin typeface="Cambria Math"/>
                        </a:rPr>
                        <m:t>𝑐𝑚</m:t>
                      </m:r>
                      <m:r>
                        <a:rPr lang="en-US" sz="2800" b="0" i="1" smtClean="0">
                          <a:latin typeface="Cambria Math"/>
                        </a:rPr>
                        <m:t> </m:t>
                      </m:r>
                      <m:r>
                        <a:rPr lang="en-US" sz="2800" b="0" i="1" smtClean="0">
                          <a:latin typeface="Cambria Math"/>
                        </a:rPr>
                        <m:t>𝑡𝑜</m:t>
                      </m:r>
                      <m:r>
                        <a:rPr lang="en-US" sz="2800" b="0" i="1" smtClean="0">
                          <a:latin typeface="Cambria Math"/>
                        </a:rPr>
                        <m:t> </m:t>
                      </m:r>
                      <m:r>
                        <a:rPr lang="en-US" sz="2800" b="0" i="1" smtClean="0">
                          <a:latin typeface="Cambria Math"/>
                        </a:rPr>
                        <m:t>𝑚</m:t>
                      </m:r>
                      <m:r>
                        <a:rPr lang="en-US" sz="2800" b="0" i="1" smtClean="0">
                          <a:latin typeface="Cambria Math"/>
                        </a:rPr>
                        <m:t>                                       0.17 </m:t>
                      </m:r>
                      <m:r>
                        <a:rPr lang="en-US" sz="2800" b="0" i="1" smtClean="0">
                          <a:latin typeface="Cambria Math"/>
                        </a:rPr>
                        <m:t>𝑚</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33400" y="4658380"/>
                <a:ext cx="6156557" cy="523220"/>
              </a:xfrm>
              <a:prstGeom prst="rect">
                <a:avLst/>
              </a:prstGeom>
              <a:blipFill rotWithShape="1">
                <a:blip r:embed="rId3"/>
                <a:stretch>
                  <a:fillRect/>
                </a:stretch>
              </a:blipFill>
            </p:spPr>
            <p:txBody>
              <a:bodyPr/>
              <a:lstStyle/>
              <a:p>
                <a:r>
                  <a:rPr lang="en-US">
                    <a:noFill/>
                  </a:rPr>
                  <a:t> </a:t>
                </a:r>
              </a:p>
            </p:txBody>
          </p:sp>
        </mc:Fallback>
      </mc:AlternateContent>
      <p:sp>
        <p:nvSpPr>
          <p:cNvPr id="7" name="Rounded Rectangle 6"/>
          <p:cNvSpPr/>
          <p:nvPr/>
        </p:nvSpPr>
        <p:spPr bwMode="auto">
          <a:xfrm>
            <a:off x="4648200" y="3303226"/>
            <a:ext cx="2553067"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8" name="Rounded Rectangle 7"/>
          <p:cNvSpPr/>
          <p:nvPr/>
        </p:nvSpPr>
        <p:spPr bwMode="auto">
          <a:xfrm>
            <a:off x="4666343" y="4570849"/>
            <a:ext cx="2553067"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6193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64684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Measure Conversions</a:t>
            </a:r>
          </a:p>
        </p:txBody>
      </p:sp>
      <p:sp>
        <p:nvSpPr>
          <p:cNvPr id="4" name="TextBox 3"/>
          <p:cNvSpPr txBox="1"/>
          <p:nvPr/>
        </p:nvSpPr>
        <p:spPr>
          <a:xfrm>
            <a:off x="533400" y="2336447"/>
            <a:ext cx="7840608" cy="523220"/>
          </a:xfrm>
          <a:prstGeom prst="rect">
            <a:avLst/>
          </a:prstGeom>
          <a:noFill/>
        </p:spPr>
        <p:txBody>
          <a:bodyPr wrap="none" rtlCol="0">
            <a:spAutoFit/>
          </a:bodyPr>
          <a:lstStyle/>
          <a:p>
            <a:r>
              <a:rPr lang="en-US" sz="2800" dirty="0"/>
              <a:t>Complete each metric conversion.  (Skill Check)</a:t>
            </a:r>
          </a:p>
        </p:txBody>
      </p:sp>
      <mc:AlternateContent xmlns:mc="http://schemas.openxmlformats.org/markup-compatibility/2006" xmlns:a14="http://schemas.microsoft.com/office/drawing/2010/main">
        <mc:Choice Requires="a14">
          <p:sp>
            <p:nvSpPr>
              <p:cNvPr id="5" name="TextBox 4"/>
              <p:cNvSpPr txBox="1"/>
              <p:nvPr/>
            </p:nvSpPr>
            <p:spPr>
              <a:xfrm>
                <a:off x="533400" y="3390757"/>
                <a:ext cx="689804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𝐻𝑜𝑤</m:t>
                      </m:r>
                      <m:r>
                        <a:rPr lang="en-US" sz="2800" b="0" i="1" smtClean="0">
                          <a:latin typeface="Cambria Math"/>
                        </a:rPr>
                        <m:t> </m:t>
                      </m:r>
                      <m:r>
                        <a:rPr lang="en-US" sz="2800" b="0" i="1" smtClean="0">
                          <a:latin typeface="Cambria Math"/>
                        </a:rPr>
                        <m:t>𝑚𝑎𝑛𝑦</m:t>
                      </m:r>
                      <m:r>
                        <a:rPr lang="en-US" sz="2800" b="0" i="1" smtClean="0">
                          <a:latin typeface="Cambria Math"/>
                        </a:rPr>
                        <m:t> </m:t>
                      </m:r>
                      <m:r>
                        <a:rPr lang="en-US" sz="2800" b="0" i="1" smtClean="0">
                          <a:latin typeface="Cambria Math"/>
                        </a:rPr>
                        <m:t>𝑔</m:t>
                      </m:r>
                      <m:r>
                        <a:rPr lang="en-US" sz="2800" b="0" i="1" smtClean="0">
                          <a:latin typeface="Cambria Math"/>
                        </a:rPr>
                        <m:t> </m:t>
                      </m:r>
                      <m:r>
                        <a:rPr lang="en-US" sz="2800" b="0" i="1" smtClean="0">
                          <a:latin typeface="Cambria Math"/>
                        </a:rPr>
                        <m:t>𝑎𝑟𝑒</m:t>
                      </m:r>
                      <m:r>
                        <a:rPr lang="en-US" sz="2800" b="0" i="1" smtClean="0">
                          <a:latin typeface="Cambria Math"/>
                        </a:rPr>
                        <m:t> </m:t>
                      </m:r>
                      <m:r>
                        <a:rPr lang="en-US" sz="2800" b="0" i="1" smtClean="0">
                          <a:latin typeface="Cambria Math"/>
                        </a:rPr>
                        <m:t>𝑖𝑛</m:t>
                      </m:r>
                      <m:r>
                        <a:rPr lang="en-US" sz="2800" b="0" i="1" smtClean="0">
                          <a:latin typeface="Cambria Math"/>
                        </a:rPr>
                        <m:t> 47 </m:t>
                      </m:r>
                      <m:r>
                        <a:rPr lang="en-US" sz="2800" b="0" i="1" smtClean="0">
                          <a:latin typeface="Cambria Math"/>
                        </a:rPr>
                        <m:t>𝑑𝑔</m:t>
                      </m:r>
                      <m:r>
                        <a:rPr lang="en-US" sz="2800" b="0" i="1" smtClean="0">
                          <a:latin typeface="Cambria Math"/>
                        </a:rPr>
                        <m:t>?                    4.7 </m:t>
                      </m:r>
                      <m:r>
                        <a:rPr lang="en-US" sz="2800" b="0" i="1" smtClean="0">
                          <a:latin typeface="Cambria Math"/>
                        </a:rPr>
                        <m:t>𝑔</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533400" y="3390757"/>
                <a:ext cx="6898042"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3400" y="4658380"/>
                <a:ext cx="6705362" cy="13849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𝐻𝑜𝑤</m:t>
                      </m:r>
                      <m:r>
                        <a:rPr lang="en-US" sz="2800" b="0" i="1" smtClean="0">
                          <a:latin typeface="Cambria Math"/>
                        </a:rPr>
                        <m:t> </m:t>
                      </m:r>
                      <m:r>
                        <a:rPr lang="en-US" sz="2800" b="0" i="1" smtClean="0">
                          <a:latin typeface="Cambria Math"/>
                        </a:rPr>
                        <m:t>𝑚𝑎𝑛𝑦</m:t>
                      </m:r>
                      <m:r>
                        <a:rPr lang="en-US" sz="2800" b="0" i="1" smtClean="0">
                          <a:latin typeface="Cambria Math"/>
                        </a:rPr>
                        <m:t> </m:t>
                      </m:r>
                      <m:r>
                        <a:rPr lang="en-US" sz="2800" b="0" i="1" smtClean="0">
                          <a:latin typeface="Cambria Math"/>
                        </a:rPr>
                        <m:t>𝑑𝑒𝑐𝑖𝑚𝑒𝑡𝑒𝑟𝑠</m:t>
                      </m:r>
                      <m:r>
                        <a:rPr lang="en-US" sz="2800" b="0" i="1" smtClean="0">
                          <a:latin typeface="Cambria Math"/>
                        </a:rPr>
                        <m:t> </m:t>
                      </m:r>
                      <m:r>
                        <a:rPr lang="en-US" sz="2800" b="0" i="1" smtClean="0">
                          <a:latin typeface="Cambria Math"/>
                        </a:rPr>
                        <m:t>𝑎𝑟𝑒</m:t>
                      </m:r>
                      <m:r>
                        <a:rPr lang="en-US" sz="2800" b="0" i="1" smtClean="0">
                          <a:latin typeface="Cambria Math"/>
                        </a:rPr>
                        <m:t> </m:t>
                      </m:r>
                      <m:r>
                        <a:rPr lang="en-US" sz="2800" b="0" i="1" smtClean="0">
                          <a:latin typeface="Cambria Math"/>
                        </a:rPr>
                        <m:t>𝑖𝑛</m:t>
                      </m:r>
                      <m:r>
                        <a:rPr lang="en-US" sz="2800" b="0" i="1" smtClean="0">
                          <a:latin typeface="Cambria Math"/>
                        </a:rPr>
                        <m:t> 4,389 </m:t>
                      </m:r>
                      <m:r>
                        <a:rPr lang="en-US" sz="2800" b="0" i="1" smtClean="0">
                          <a:latin typeface="Cambria Math"/>
                        </a:rPr>
                        <m:t>𝑐𝑚</m:t>
                      </m:r>
                      <m:r>
                        <a:rPr lang="en-US" sz="2800" b="0" i="1" smtClean="0">
                          <a:latin typeface="Cambria Math"/>
                        </a:rPr>
                        <m:t>?</m:t>
                      </m:r>
                    </m:oMath>
                  </m:oMathPara>
                </a14:m>
                <a:endParaRPr lang="en-US" sz="2800" dirty="0"/>
              </a:p>
              <a:p>
                <a:endParaRPr lang="en-US" sz="2800" dirty="0"/>
              </a:p>
              <a:p>
                <a:r>
                  <a:rPr lang="en-US" sz="2800" dirty="0"/>
                  <a:t>                </a:t>
                </a:r>
                <a14:m>
                  <m:oMath xmlns:m="http://schemas.openxmlformats.org/officeDocument/2006/math">
                    <m:r>
                      <a:rPr lang="en-US" sz="2800" b="0" i="1" smtClean="0">
                        <a:latin typeface="Cambria Math"/>
                      </a:rPr>
                      <m:t>438.9 </m:t>
                    </m:r>
                    <m:r>
                      <a:rPr lang="en-US" sz="2800" b="0" i="1" smtClean="0">
                        <a:latin typeface="Cambria Math"/>
                      </a:rPr>
                      <m:t>𝑑𝑚</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33400" y="4658380"/>
                <a:ext cx="6705362" cy="1384995"/>
              </a:xfrm>
              <a:prstGeom prst="rect">
                <a:avLst/>
              </a:prstGeom>
              <a:blipFill rotWithShape="1">
                <a:blip r:embed="rId3"/>
                <a:stretch>
                  <a:fillRect/>
                </a:stretch>
              </a:blipFill>
            </p:spPr>
            <p:txBody>
              <a:bodyPr/>
              <a:lstStyle/>
              <a:p>
                <a:r>
                  <a:rPr lang="en-US">
                    <a:noFill/>
                  </a:rPr>
                  <a:t> </a:t>
                </a:r>
              </a:p>
            </p:txBody>
          </p:sp>
        </mc:Fallback>
      </mc:AlternateContent>
      <p:sp>
        <p:nvSpPr>
          <p:cNvPr id="7" name="Rounded Rectangle 6"/>
          <p:cNvSpPr/>
          <p:nvPr/>
        </p:nvSpPr>
        <p:spPr bwMode="auto">
          <a:xfrm>
            <a:off x="5638800" y="3303226"/>
            <a:ext cx="2553067"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8" name="Rounded Rectangle 7"/>
          <p:cNvSpPr/>
          <p:nvPr/>
        </p:nvSpPr>
        <p:spPr bwMode="auto">
          <a:xfrm>
            <a:off x="1600200" y="5358134"/>
            <a:ext cx="2553067"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146729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09800" y="1752600"/>
            <a:ext cx="4114800" cy="4267200"/>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
        <p:nvSpPr>
          <p:cNvPr id="2" name="Rectangle 1"/>
          <p:cNvSpPr/>
          <p:nvPr/>
        </p:nvSpPr>
        <p:spPr>
          <a:xfrm>
            <a:off x="2590800" y="1066800"/>
            <a:ext cx="346761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Prefixes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746" y="2134621"/>
            <a:ext cx="3624670" cy="3656578"/>
          </a:xfrm>
          <a:prstGeom prst="rect">
            <a:avLst/>
          </a:prstGeom>
        </p:spPr>
      </p:pic>
    </p:spTree>
    <p:extLst>
      <p:ext uri="{BB962C8B-B14F-4D97-AF65-F5344CB8AC3E}">
        <p14:creationId xmlns:p14="http://schemas.microsoft.com/office/powerpoint/2010/main" val="1461736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837" y="1371600"/>
            <a:ext cx="70583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Operations on Metric Measures</a:t>
            </a:r>
          </a:p>
        </p:txBody>
      </p:sp>
      <p:sp>
        <p:nvSpPr>
          <p:cNvPr id="3" name="TextBox 2"/>
          <p:cNvSpPr txBox="1"/>
          <p:nvPr/>
        </p:nvSpPr>
        <p:spPr>
          <a:xfrm>
            <a:off x="381000" y="2362200"/>
            <a:ext cx="8610600" cy="2246769"/>
          </a:xfrm>
          <a:prstGeom prst="rect">
            <a:avLst/>
          </a:prstGeom>
          <a:noFill/>
        </p:spPr>
        <p:txBody>
          <a:bodyPr wrap="square" rtlCol="0">
            <a:spAutoFit/>
          </a:bodyPr>
          <a:lstStyle/>
          <a:p>
            <a:r>
              <a:rPr lang="en-US" sz="2800" dirty="0"/>
              <a:t>Since the metric system is based on the base 10 decimal system, as long as the unit of measure is the same for two quantities, the operations on metric units (adding, subtracting, multiplying, and dividing) are completed the same as with any real number.</a:t>
            </a:r>
          </a:p>
        </p:txBody>
      </p:sp>
    </p:spTree>
    <p:extLst>
      <p:ext uri="{BB962C8B-B14F-4D97-AF65-F5344CB8AC3E}">
        <p14:creationId xmlns:p14="http://schemas.microsoft.com/office/powerpoint/2010/main" val="2925705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837" y="1371600"/>
            <a:ext cx="70583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Operations on Metric Measures</a:t>
            </a:r>
          </a:p>
        </p:txBody>
      </p:sp>
      <mc:AlternateContent xmlns:mc="http://schemas.openxmlformats.org/markup-compatibility/2006" xmlns:a14="http://schemas.microsoft.com/office/drawing/2010/main">
        <mc:Choice Requires="a14">
          <p:sp>
            <p:nvSpPr>
              <p:cNvPr id="3" name="TextBox 2"/>
              <p:cNvSpPr txBox="1"/>
              <p:nvPr/>
            </p:nvSpPr>
            <p:spPr>
              <a:xfrm>
                <a:off x="457200" y="2438400"/>
                <a:ext cx="6793398" cy="523220"/>
              </a:xfrm>
              <a:prstGeom prst="rect">
                <a:avLst/>
              </a:prstGeom>
              <a:noFill/>
            </p:spPr>
            <p:txBody>
              <a:bodyPr wrap="none" rtlCol="0">
                <a:spAutoFit/>
              </a:bodyPr>
              <a:lstStyle/>
              <a:p>
                <a:r>
                  <a:rPr lang="en-US" sz="2800" dirty="0"/>
                  <a:t>Add:   </a:t>
                </a:r>
                <a14:m>
                  <m:oMath xmlns:m="http://schemas.openxmlformats.org/officeDocument/2006/math">
                    <m:r>
                      <a:rPr lang="en-US" sz="2800" b="0" i="1" smtClean="0">
                        <a:latin typeface="Cambria Math"/>
                      </a:rPr>
                      <m:t>5 </m:t>
                    </m:r>
                    <m:r>
                      <a:rPr lang="en-US" sz="2800" b="0" i="1" smtClean="0">
                        <a:latin typeface="Cambria Math"/>
                      </a:rPr>
                      <m:t>𝑐𝐿</m:t>
                    </m:r>
                    <m:r>
                      <a:rPr lang="en-US" sz="2800" b="0" i="1" smtClean="0">
                        <a:latin typeface="Cambria Math"/>
                      </a:rPr>
                      <m:t>+9 </m:t>
                    </m:r>
                    <m:r>
                      <a:rPr lang="en-US" sz="2800" b="0" i="1" smtClean="0">
                        <a:latin typeface="Cambria Math"/>
                      </a:rPr>
                      <m:t>𝑚𝐿</m:t>
                    </m:r>
                  </m:oMath>
                </a14:m>
                <a:r>
                  <a:rPr lang="en-US" sz="2800" dirty="0"/>
                  <a:t>                     (Example)</a:t>
                </a:r>
              </a:p>
            </p:txBody>
          </p:sp>
        </mc:Choice>
        <mc:Fallback xmlns="">
          <p:sp>
            <p:nvSpPr>
              <p:cNvPr id="3" name="TextBox 2"/>
              <p:cNvSpPr txBox="1">
                <a:spLocks noRot="1" noChangeAspect="1" noMove="1" noResize="1" noEditPoints="1" noAdjustHandles="1" noChangeArrowheads="1" noChangeShapeType="1" noTextEdit="1"/>
              </p:cNvSpPr>
              <p:nvPr/>
            </p:nvSpPr>
            <p:spPr>
              <a:xfrm>
                <a:off x="457200" y="2438400"/>
                <a:ext cx="6793398" cy="523220"/>
              </a:xfrm>
              <a:prstGeom prst="rect">
                <a:avLst/>
              </a:prstGeom>
              <a:blipFill rotWithShape="1">
                <a:blip r:embed="rId2"/>
                <a:stretch>
                  <a:fillRect l="-1795" t="-11628" r="-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67475" y="3276600"/>
                <a:ext cx="61398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5 </m:t>
                      </m:r>
                      <m:r>
                        <a:rPr lang="en-US" sz="2800" b="0" i="1" smtClean="0">
                          <a:latin typeface="Cambria Math"/>
                        </a:rPr>
                        <m:t>𝑐𝐿</m:t>
                      </m:r>
                      <m:r>
                        <a:rPr lang="en-US" sz="2800" b="0" i="1" smtClean="0">
                          <a:latin typeface="Cambria Math"/>
                        </a:rPr>
                        <m:t>+9 </m:t>
                      </m:r>
                      <m:r>
                        <a:rPr lang="en-US" sz="2800" b="0" i="1" smtClean="0">
                          <a:latin typeface="Cambria Math"/>
                        </a:rPr>
                        <m:t>𝑚𝐿</m:t>
                      </m:r>
                      <m:r>
                        <a:rPr lang="en-US" sz="2800" b="0" i="1" smtClean="0">
                          <a:latin typeface="Cambria Math"/>
                        </a:rPr>
                        <m:t>=50</m:t>
                      </m:r>
                      <m:r>
                        <a:rPr lang="en-US" sz="2800" b="0" i="1" smtClean="0">
                          <a:latin typeface="Cambria Math"/>
                        </a:rPr>
                        <m:t>𝑚𝐿</m:t>
                      </m:r>
                      <m:r>
                        <a:rPr lang="en-US" sz="2800" b="0" i="1" smtClean="0">
                          <a:latin typeface="Cambria Math"/>
                        </a:rPr>
                        <m:t>+9 </m:t>
                      </m:r>
                      <m:r>
                        <a:rPr lang="en-US" sz="2800" b="0" i="1" smtClean="0">
                          <a:latin typeface="Cambria Math"/>
                        </a:rPr>
                        <m:t>𝑚𝐿</m:t>
                      </m:r>
                      <m:r>
                        <a:rPr lang="en-US" sz="2800" b="0" i="1" smtClean="0">
                          <a:latin typeface="Cambria Math"/>
                        </a:rPr>
                        <m:t>=59 </m:t>
                      </m:r>
                      <m:r>
                        <a:rPr lang="en-US" sz="2800" b="0" i="1" smtClean="0">
                          <a:latin typeface="Cambria Math"/>
                        </a:rPr>
                        <m:t>𝑚𝐿</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967475" y="3276600"/>
                <a:ext cx="6139822"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4277380"/>
                <a:ext cx="7776809" cy="523220"/>
              </a:xfrm>
              <a:prstGeom prst="rect">
                <a:avLst/>
              </a:prstGeom>
              <a:noFill/>
            </p:spPr>
            <p:txBody>
              <a:bodyPr wrap="none" rtlCol="0">
                <a:spAutoFit/>
              </a:bodyPr>
              <a:lstStyle/>
              <a:p>
                <a:r>
                  <a:rPr lang="en-US" sz="2800" dirty="0"/>
                  <a:t>Subtract:   </a:t>
                </a:r>
                <a14:m>
                  <m:oMath xmlns:m="http://schemas.openxmlformats.org/officeDocument/2006/math">
                    <m:r>
                      <a:rPr lang="en-US" sz="2800" i="1">
                        <a:latin typeface="Cambria Math"/>
                      </a:rPr>
                      <m:t>1</m:t>
                    </m:r>
                    <m:r>
                      <a:rPr lang="en-US" sz="2800" b="0" i="1" smtClean="0">
                        <a:latin typeface="Cambria Math"/>
                      </a:rPr>
                      <m:t>4 </m:t>
                    </m:r>
                    <m:r>
                      <a:rPr lang="en-US" sz="2800" b="0" i="1" smtClean="0">
                        <a:latin typeface="Cambria Math"/>
                      </a:rPr>
                      <m:t>𝑘𝑔</m:t>
                    </m:r>
                    <m:r>
                      <a:rPr lang="en-US" sz="2800" b="0" i="1" smtClean="0">
                        <a:latin typeface="Cambria Math"/>
                      </a:rPr>
                      <m:t>−39 </m:t>
                    </m:r>
                    <m:r>
                      <a:rPr lang="en-US" sz="2800" b="0" i="1" smtClean="0">
                        <a:latin typeface="Cambria Math"/>
                      </a:rPr>
                      <m:t>h𝑔</m:t>
                    </m:r>
                  </m:oMath>
                </a14:m>
                <a:r>
                  <a:rPr lang="en-US" sz="2800" dirty="0"/>
                  <a:t>                    (Example)</a:t>
                </a:r>
              </a:p>
            </p:txBody>
          </p:sp>
        </mc:Choice>
        <mc:Fallback xmlns="">
          <p:sp>
            <p:nvSpPr>
              <p:cNvPr id="5" name="TextBox 4"/>
              <p:cNvSpPr txBox="1">
                <a:spLocks noRot="1" noChangeAspect="1" noMove="1" noResize="1" noEditPoints="1" noAdjustHandles="1" noChangeArrowheads="1" noChangeShapeType="1" noTextEdit="1"/>
              </p:cNvSpPr>
              <p:nvPr/>
            </p:nvSpPr>
            <p:spPr>
              <a:xfrm>
                <a:off x="457200" y="4277380"/>
                <a:ext cx="7776809" cy="523220"/>
              </a:xfrm>
              <a:prstGeom prst="rect">
                <a:avLst/>
              </a:prstGeom>
              <a:blipFill rotWithShape="1">
                <a:blip r:embed="rId4"/>
                <a:stretch>
                  <a:fillRect l="-1567" t="-11628" r="-313"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90600" y="5115580"/>
                <a:ext cx="70009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14 </m:t>
                      </m:r>
                      <m:r>
                        <a:rPr lang="en-US" sz="2800" b="0" i="1" smtClean="0">
                          <a:latin typeface="Cambria Math"/>
                        </a:rPr>
                        <m:t>𝑘𝑔</m:t>
                      </m:r>
                      <m:r>
                        <a:rPr lang="en-US" sz="2800" b="0" i="1" smtClean="0">
                          <a:latin typeface="Cambria Math"/>
                        </a:rPr>
                        <m:t> −39 </m:t>
                      </m:r>
                      <m:r>
                        <a:rPr lang="en-US" sz="2800" b="0" i="1" smtClean="0">
                          <a:latin typeface="Cambria Math"/>
                        </a:rPr>
                        <m:t>h𝑔</m:t>
                      </m:r>
                      <m:r>
                        <a:rPr lang="en-US" sz="2800" b="0" i="1" smtClean="0">
                          <a:latin typeface="Cambria Math"/>
                        </a:rPr>
                        <m:t>=14 </m:t>
                      </m:r>
                      <m:r>
                        <a:rPr lang="en-US" sz="2800" b="0" i="1" smtClean="0">
                          <a:latin typeface="Cambria Math"/>
                        </a:rPr>
                        <m:t>𝑘𝑔</m:t>
                      </m:r>
                      <m:r>
                        <a:rPr lang="en-US" sz="2800" b="0" i="1" smtClean="0">
                          <a:latin typeface="Cambria Math"/>
                        </a:rPr>
                        <m:t>−3.9 </m:t>
                      </m:r>
                      <m:r>
                        <a:rPr lang="en-US" sz="2800" b="0" i="1" smtClean="0">
                          <a:latin typeface="Cambria Math"/>
                        </a:rPr>
                        <m:t>𝑘𝑔</m:t>
                      </m:r>
                      <m:r>
                        <a:rPr lang="en-US" sz="2800" b="0" i="1" smtClean="0">
                          <a:latin typeface="Cambria Math"/>
                        </a:rPr>
                        <m:t>=10.1 </m:t>
                      </m:r>
                      <m:r>
                        <a:rPr lang="en-US" sz="2800" b="0" i="1" smtClean="0">
                          <a:latin typeface="Cambria Math"/>
                        </a:rPr>
                        <m:t>𝑘𝑔</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990600" y="5115580"/>
                <a:ext cx="7000956" cy="52322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419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837" y="1371600"/>
            <a:ext cx="70583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Operations on Metric Measures</a:t>
            </a:r>
          </a:p>
        </p:txBody>
      </p:sp>
      <mc:AlternateContent xmlns:mc="http://schemas.openxmlformats.org/markup-compatibility/2006" xmlns:a14="http://schemas.microsoft.com/office/drawing/2010/main">
        <mc:Choice Requires="a14">
          <p:sp>
            <p:nvSpPr>
              <p:cNvPr id="3" name="TextBox 2"/>
              <p:cNvSpPr txBox="1"/>
              <p:nvPr/>
            </p:nvSpPr>
            <p:spPr>
              <a:xfrm>
                <a:off x="457200" y="2438400"/>
                <a:ext cx="7688067" cy="523220"/>
              </a:xfrm>
              <a:prstGeom prst="rect">
                <a:avLst/>
              </a:prstGeom>
              <a:noFill/>
            </p:spPr>
            <p:txBody>
              <a:bodyPr wrap="none" rtlCol="0">
                <a:spAutoFit/>
              </a:bodyPr>
              <a:lstStyle/>
              <a:p>
                <a:r>
                  <a:rPr lang="en-US" sz="2800" dirty="0"/>
                  <a:t>Multiply:   </a:t>
                </a:r>
                <a14:m>
                  <m:oMath xmlns:m="http://schemas.openxmlformats.org/officeDocument/2006/math">
                    <m:r>
                      <a:rPr lang="en-US" sz="2800" b="0" i="0" smtClean="0">
                        <a:latin typeface="Cambria Math"/>
                      </a:rPr>
                      <m:t>(</m:t>
                    </m:r>
                    <m:r>
                      <a:rPr lang="en-US" sz="2800" b="0" i="1" smtClean="0">
                        <a:latin typeface="Cambria Math"/>
                      </a:rPr>
                      <m:t>50.32 </m:t>
                    </m:r>
                    <m:r>
                      <a:rPr lang="en-US" sz="2800" b="0" i="1" smtClean="0">
                        <a:latin typeface="Cambria Math"/>
                      </a:rPr>
                      <m:t>𝑑𝑚</m:t>
                    </m:r>
                    <m:r>
                      <a:rPr lang="en-US" sz="2800" b="0" i="1" smtClean="0">
                        <a:latin typeface="Cambria Math"/>
                      </a:rPr>
                      <m:t>)(3)</m:t>
                    </m:r>
                  </m:oMath>
                </a14:m>
                <a:r>
                  <a:rPr lang="en-US" sz="2800" dirty="0"/>
                  <a:t>                    (Example)</a:t>
                </a:r>
              </a:p>
            </p:txBody>
          </p:sp>
        </mc:Choice>
        <mc:Fallback xmlns="">
          <p:sp>
            <p:nvSpPr>
              <p:cNvPr id="3" name="TextBox 2"/>
              <p:cNvSpPr txBox="1">
                <a:spLocks noRot="1" noChangeAspect="1" noMove="1" noResize="1" noEditPoints="1" noAdjustHandles="1" noChangeArrowheads="1" noChangeShapeType="1" noTextEdit="1"/>
              </p:cNvSpPr>
              <p:nvPr/>
            </p:nvSpPr>
            <p:spPr>
              <a:xfrm>
                <a:off x="457200" y="2438400"/>
                <a:ext cx="7688067" cy="523220"/>
              </a:xfrm>
              <a:prstGeom prst="rect">
                <a:avLst/>
              </a:prstGeom>
              <a:blipFill rotWithShape="1">
                <a:blip r:embed="rId2"/>
                <a:stretch>
                  <a:fillRect l="-1586" t="-11628" r="-397"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67475" y="3276600"/>
                <a:ext cx="47214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(50.32 </m:t>
                      </m:r>
                      <m:r>
                        <a:rPr lang="en-US" sz="2800" b="0" i="1" smtClean="0">
                          <a:latin typeface="Cambria Math"/>
                        </a:rPr>
                        <m:t>𝑑𝑚</m:t>
                      </m:r>
                      <m:r>
                        <a:rPr lang="en-US" sz="2800" b="0" i="1" smtClean="0">
                          <a:latin typeface="Cambria Math"/>
                        </a:rPr>
                        <m:t>)(3)=150.96 </m:t>
                      </m:r>
                      <m:r>
                        <a:rPr lang="en-US" sz="2800" b="0" i="1" smtClean="0">
                          <a:latin typeface="Cambria Math"/>
                        </a:rPr>
                        <m:t>𝑑𝑚</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967475" y="3276600"/>
                <a:ext cx="4721421"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4277380"/>
                <a:ext cx="7016857" cy="523220"/>
              </a:xfrm>
              <a:prstGeom prst="rect">
                <a:avLst/>
              </a:prstGeom>
              <a:noFill/>
            </p:spPr>
            <p:txBody>
              <a:bodyPr wrap="none" rtlCol="0">
                <a:spAutoFit/>
              </a:bodyPr>
              <a:lstStyle/>
              <a:p>
                <a:r>
                  <a:rPr lang="en-US" sz="2800" dirty="0"/>
                  <a:t>Divide:   </a:t>
                </a:r>
                <a14:m>
                  <m:oMath xmlns:m="http://schemas.openxmlformats.org/officeDocument/2006/math">
                    <m:r>
                      <a:rPr lang="en-US" sz="2800" b="0" i="0" smtClean="0">
                        <a:latin typeface="Cambria Math"/>
                      </a:rPr>
                      <m:t>(</m:t>
                    </m:r>
                    <m:r>
                      <a:rPr lang="en-US" sz="2800" b="0" i="1" smtClean="0">
                        <a:latin typeface="Cambria Math"/>
                      </a:rPr>
                      <m:t>54 </m:t>
                    </m:r>
                    <m:r>
                      <a:rPr lang="en-US" sz="2800" b="0" i="1" smtClean="0">
                        <a:latin typeface="Cambria Math"/>
                      </a:rPr>
                      <m:t>𝑑𝐿</m:t>
                    </m:r>
                    <m:r>
                      <a:rPr lang="en-US" sz="2800" b="0" i="1" smtClean="0">
                        <a:latin typeface="Cambria Math"/>
                      </a:rPr>
                      <m:t>)÷6</m:t>
                    </m:r>
                  </m:oMath>
                </a14:m>
                <a:r>
                  <a:rPr lang="en-US" sz="2800" dirty="0"/>
                  <a:t>                    (Example)</a:t>
                </a:r>
              </a:p>
            </p:txBody>
          </p:sp>
        </mc:Choice>
        <mc:Fallback xmlns="">
          <p:sp>
            <p:nvSpPr>
              <p:cNvPr id="5" name="TextBox 4"/>
              <p:cNvSpPr txBox="1">
                <a:spLocks noRot="1" noChangeAspect="1" noMove="1" noResize="1" noEditPoints="1" noAdjustHandles="1" noChangeArrowheads="1" noChangeShapeType="1" noTextEdit="1"/>
              </p:cNvSpPr>
              <p:nvPr/>
            </p:nvSpPr>
            <p:spPr>
              <a:xfrm>
                <a:off x="457200" y="4277380"/>
                <a:ext cx="7016857" cy="523220"/>
              </a:xfrm>
              <a:prstGeom prst="rect">
                <a:avLst/>
              </a:prstGeom>
              <a:blipFill rotWithShape="1">
                <a:blip r:embed="rId4"/>
                <a:stretch>
                  <a:fillRect l="-1738" t="-11628" r="-52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90600" y="5115580"/>
                <a:ext cx="31632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a:rPr>
                            <m:t>54 </m:t>
                          </m:r>
                          <m:r>
                            <a:rPr lang="en-US" sz="2800" b="0" i="1" smtClean="0">
                              <a:latin typeface="Cambria Math"/>
                            </a:rPr>
                            <m:t>𝑑𝐿</m:t>
                          </m:r>
                        </m:e>
                      </m:d>
                      <m:r>
                        <a:rPr lang="en-US" sz="2800" b="0" i="1" smtClean="0">
                          <a:latin typeface="Cambria Math"/>
                          <a:ea typeface="Cambria Math"/>
                        </a:rPr>
                        <m:t>÷6</m:t>
                      </m:r>
                      <m:r>
                        <a:rPr lang="en-US" sz="2800" b="0" i="1" smtClean="0">
                          <a:latin typeface="Cambria Math"/>
                        </a:rPr>
                        <m:t>=9</m:t>
                      </m:r>
                      <m:r>
                        <a:rPr lang="en-US" sz="2800" b="0" i="1" smtClean="0">
                          <a:latin typeface="Cambria Math"/>
                        </a:rPr>
                        <m:t>𝑑𝐿</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990600" y="5115580"/>
                <a:ext cx="3163238" cy="52322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424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837" y="1371600"/>
            <a:ext cx="70583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Operations on Metric Measures</a:t>
            </a:r>
          </a:p>
        </p:txBody>
      </p:sp>
      <p:sp>
        <p:nvSpPr>
          <p:cNvPr id="3" name="TextBox 2"/>
          <p:cNvSpPr txBox="1"/>
          <p:nvPr/>
        </p:nvSpPr>
        <p:spPr>
          <a:xfrm>
            <a:off x="266708" y="2438399"/>
            <a:ext cx="8610600" cy="1384995"/>
          </a:xfrm>
          <a:prstGeom prst="rect">
            <a:avLst/>
          </a:prstGeom>
          <a:noFill/>
        </p:spPr>
        <p:txBody>
          <a:bodyPr wrap="square" rtlCol="0">
            <a:spAutoFit/>
          </a:bodyPr>
          <a:lstStyle/>
          <a:p>
            <a:r>
              <a:rPr lang="en-US" sz="2800" dirty="0"/>
              <a:t>A patient absorbs 175 mL of fluid through an IV.  If the bag has 825 mL left, how much fluid was in the bag to begin with?     (Skill Check)</a:t>
            </a:r>
          </a:p>
        </p:txBody>
      </p:sp>
      <mc:AlternateContent xmlns:mc="http://schemas.openxmlformats.org/markup-compatibility/2006" xmlns:a14="http://schemas.microsoft.com/office/drawing/2010/main">
        <mc:Choice Requires="a14">
          <p:sp>
            <p:nvSpPr>
              <p:cNvPr id="4" name="TextBox 3"/>
              <p:cNvSpPr txBox="1"/>
              <p:nvPr/>
            </p:nvSpPr>
            <p:spPr>
              <a:xfrm>
                <a:off x="3352800" y="4351954"/>
                <a:ext cx="165718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1000 </m:t>
                      </m:r>
                      <m:r>
                        <a:rPr lang="en-US" sz="2800" b="0" i="1" smtClean="0">
                          <a:latin typeface="Cambria Math"/>
                        </a:rPr>
                        <m:t>𝑚𝐿</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352800" y="4351954"/>
                <a:ext cx="1657185" cy="523220"/>
              </a:xfrm>
              <a:prstGeom prst="rect">
                <a:avLst/>
              </a:prstGeom>
              <a:blipFill rotWithShape="1">
                <a:blip r:embed="rId2"/>
                <a:stretch>
                  <a:fillRect/>
                </a:stretch>
              </a:blipFill>
            </p:spPr>
            <p:txBody>
              <a:bodyPr/>
              <a:lstStyle/>
              <a:p>
                <a:r>
                  <a:rPr lang="en-US">
                    <a:noFill/>
                  </a:rPr>
                  <a:t> </a:t>
                </a:r>
              </a:p>
            </p:txBody>
          </p:sp>
        </mc:Fallback>
      </mc:AlternateContent>
      <p:sp>
        <p:nvSpPr>
          <p:cNvPr id="5" name="Rounded Rectangle 4"/>
          <p:cNvSpPr/>
          <p:nvPr/>
        </p:nvSpPr>
        <p:spPr bwMode="auto">
          <a:xfrm>
            <a:off x="2422809" y="4297907"/>
            <a:ext cx="3733800"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9555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837" y="1371600"/>
            <a:ext cx="70583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Operations on Metric Measures</a:t>
            </a:r>
          </a:p>
        </p:txBody>
      </p:sp>
      <p:sp>
        <p:nvSpPr>
          <p:cNvPr id="3" name="TextBox 2"/>
          <p:cNvSpPr txBox="1"/>
          <p:nvPr/>
        </p:nvSpPr>
        <p:spPr>
          <a:xfrm>
            <a:off x="266708" y="2438399"/>
            <a:ext cx="8610600" cy="1384995"/>
          </a:xfrm>
          <a:prstGeom prst="rect">
            <a:avLst/>
          </a:prstGeom>
          <a:noFill/>
        </p:spPr>
        <p:txBody>
          <a:bodyPr wrap="square" rtlCol="0">
            <a:spAutoFit/>
          </a:bodyPr>
          <a:lstStyle/>
          <a:p>
            <a:r>
              <a:rPr lang="en-US" sz="2800" dirty="0"/>
              <a:t>653 </a:t>
            </a:r>
            <a:r>
              <a:rPr lang="en-US" sz="2800" dirty="0" err="1"/>
              <a:t>dkL</a:t>
            </a:r>
            <a:r>
              <a:rPr lang="en-US" sz="2800" dirty="0"/>
              <a:t> of orange juice concentrate is removed from a vat containing 8 </a:t>
            </a:r>
            <a:r>
              <a:rPr lang="en-US" sz="2800" dirty="0" err="1"/>
              <a:t>kL</a:t>
            </a:r>
            <a:r>
              <a:rPr lang="en-US" sz="2800" dirty="0"/>
              <a:t> of the concentrate.  How much concentrate remains in the vat?     (Skill Check)</a:t>
            </a:r>
          </a:p>
        </p:txBody>
      </p:sp>
      <mc:AlternateContent xmlns:mc="http://schemas.openxmlformats.org/markup-compatibility/2006" xmlns:a14="http://schemas.microsoft.com/office/drawing/2010/main">
        <mc:Choice Requires="a14">
          <p:sp>
            <p:nvSpPr>
              <p:cNvPr id="4" name="TextBox 3"/>
              <p:cNvSpPr txBox="1"/>
              <p:nvPr/>
            </p:nvSpPr>
            <p:spPr>
              <a:xfrm>
                <a:off x="2971800" y="4267200"/>
                <a:ext cx="317696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1.47 </m:t>
                      </m:r>
                      <m:r>
                        <a:rPr lang="en-US" sz="2800" b="0" i="1" smtClean="0">
                          <a:latin typeface="Cambria Math"/>
                        </a:rPr>
                        <m:t>𝑘𝐿</m:t>
                      </m:r>
                      <m:r>
                        <a:rPr lang="en-US" sz="2800" b="0" i="1" smtClean="0">
                          <a:latin typeface="Cambria Math"/>
                        </a:rPr>
                        <m:t>=147 </m:t>
                      </m:r>
                      <m:r>
                        <a:rPr lang="en-US" sz="2800" b="0" i="1" smtClean="0">
                          <a:latin typeface="Cambria Math"/>
                        </a:rPr>
                        <m:t>𝑑𝑘𝐿</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4267200"/>
                <a:ext cx="3176960" cy="523220"/>
              </a:xfrm>
              <a:prstGeom prst="rect">
                <a:avLst/>
              </a:prstGeom>
              <a:blipFill rotWithShape="1">
                <a:blip r:embed="rId2"/>
                <a:stretch>
                  <a:fillRect/>
                </a:stretch>
              </a:blipFill>
            </p:spPr>
            <p:txBody>
              <a:bodyPr/>
              <a:lstStyle/>
              <a:p>
                <a:r>
                  <a:rPr lang="en-US">
                    <a:noFill/>
                  </a:rPr>
                  <a:t> </a:t>
                </a:r>
              </a:p>
            </p:txBody>
          </p:sp>
        </mc:Fallback>
      </mc:AlternateContent>
      <p:sp>
        <p:nvSpPr>
          <p:cNvPr id="5" name="Rounded Rectangle 4"/>
          <p:cNvSpPr/>
          <p:nvPr/>
        </p:nvSpPr>
        <p:spPr bwMode="auto">
          <a:xfrm>
            <a:off x="2422809" y="4297907"/>
            <a:ext cx="3733800"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5219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837" y="1371600"/>
            <a:ext cx="70583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Operations on Metric Measures</a:t>
            </a:r>
          </a:p>
        </p:txBody>
      </p:sp>
      <p:sp>
        <p:nvSpPr>
          <p:cNvPr id="3" name="TextBox 2"/>
          <p:cNvSpPr txBox="1"/>
          <p:nvPr/>
        </p:nvSpPr>
        <p:spPr>
          <a:xfrm>
            <a:off x="266708" y="2438399"/>
            <a:ext cx="8610600" cy="1815882"/>
          </a:xfrm>
          <a:prstGeom prst="rect">
            <a:avLst/>
          </a:prstGeom>
          <a:noFill/>
        </p:spPr>
        <p:txBody>
          <a:bodyPr wrap="square" rtlCol="0">
            <a:spAutoFit/>
          </a:bodyPr>
          <a:lstStyle/>
          <a:p>
            <a:r>
              <a:rPr lang="en-US" sz="2800" dirty="0"/>
              <a:t>An IV bag holding 250 mL of an antibiotic is calibrated (marked off) into five equal sections.  How many milliliters are represented by  each section?     (Skill Check)</a:t>
            </a:r>
          </a:p>
        </p:txBody>
      </p:sp>
      <mc:AlternateContent xmlns:mc="http://schemas.openxmlformats.org/markup-compatibility/2006" xmlns:a14="http://schemas.microsoft.com/office/drawing/2010/main">
        <mc:Choice Requires="a14">
          <p:sp>
            <p:nvSpPr>
              <p:cNvPr id="4" name="TextBox 3"/>
              <p:cNvSpPr txBox="1"/>
              <p:nvPr/>
            </p:nvSpPr>
            <p:spPr>
              <a:xfrm>
                <a:off x="3505200" y="4525512"/>
                <a:ext cx="12596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50 </m:t>
                      </m:r>
                      <m:r>
                        <a:rPr lang="en-US" sz="2800" b="0" i="1" smtClean="0">
                          <a:latin typeface="Cambria Math"/>
                        </a:rPr>
                        <m:t>𝑚𝐿</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505200" y="4525512"/>
                <a:ext cx="1259640" cy="523220"/>
              </a:xfrm>
              <a:prstGeom prst="rect">
                <a:avLst/>
              </a:prstGeom>
              <a:blipFill rotWithShape="1">
                <a:blip r:embed="rId2"/>
                <a:stretch>
                  <a:fillRect/>
                </a:stretch>
              </a:blipFill>
            </p:spPr>
            <p:txBody>
              <a:bodyPr/>
              <a:lstStyle/>
              <a:p>
                <a:r>
                  <a:rPr lang="en-US">
                    <a:noFill/>
                  </a:rPr>
                  <a:t> </a:t>
                </a:r>
              </a:p>
            </p:txBody>
          </p:sp>
        </mc:Fallback>
      </mc:AlternateContent>
      <p:sp>
        <p:nvSpPr>
          <p:cNvPr id="5" name="Rounded Rectangle 4"/>
          <p:cNvSpPr/>
          <p:nvPr/>
        </p:nvSpPr>
        <p:spPr bwMode="auto">
          <a:xfrm>
            <a:off x="2422809" y="4297907"/>
            <a:ext cx="3733800"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281997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837" y="1371600"/>
            <a:ext cx="70583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Operations on Metric Measures</a:t>
            </a:r>
          </a:p>
        </p:txBody>
      </p:sp>
      <p:sp>
        <p:nvSpPr>
          <p:cNvPr id="3" name="TextBox 2"/>
          <p:cNvSpPr txBox="1"/>
          <p:nvPr/>
        </p:nvSpPr>
        <p:spPr>
          <a:xfrm>
            <a:off x="266708" y="2438399"/>
            <a:ext cx="8610600" cy="523220"/>
          </a:xfrm>
          <a:prstGeom prst="rect">
            <a:avLst/>
          </a:prstGeom>
          <a:noFill/>
        </p:spPr>
        <p:txBody>
          <a:bodyPr wrap="square" rtlCol="0">
            <a:spAutoFit/>
          </a:bodyPr>
          <a:lstStyle/>
          <a:p>
            <a:r>
              <a:rPr lang="en-US" sz="2800" dirty="0"/>
              <a:t>Multiply:  0.25 </a:t>
            </a:r>
            <a:r>
              <a:rPr lang="en-US" sz="2800" dirty="0" err="1"/>
              <a:t>cL</a:t>
            </a:r>
            <a:r>
              <a:rPr lang="en-US" sz="2800" dirty="0"/>
              <a:t> of cologne by 5.(Skill Check)</a:t>
            </a:r>
          </a:p>
        </p:txBody>
      </p:sp>
      <mc:AlternateContent xmlns:mc="http://schemas.openxmlformats.org/markup-compatibility/2006" xmlns:a14="http://schemas.microsoft.com/office/drawing/2010/main">
        <mc:Choice Requires="a14">
          <p:sp>
            <p:nvSpPr>
              <p:cNvPr id="4" name="TextBox 3"/>
              <p:cNvSpPr txBox="1"/>
              <p:nvPr/>
            </p:nvSpPr>
            <p:spPr>
              <a:xfrm>
                <a:off x="3359144" y="3886200"/>
                <a:ext cx="139589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1.25 </m:t>
                      </m:r>
                      <m:r>
                        <a:rPr lang="en-US" sz="2800" b="0" i="1" smtClean="0">
                          <a:latin typeface="Cambria Math"/>
                        </a:rPr>
                        <m:t>𝑐𝐿</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359144" y="3886200"/>
                <a:ext cx="1395895" cy="523220"/>
              </a:xfrm>
              <a:prstGeom prst="rect">
                <a:avLst/>
              </a:prstGeom>
              <a:blipFill rotWithShape="1">
                <a:blip r:embed="rId2"/>
                <a:stretch>
                  <a:fillRect/>
                </a:stretch>
              </a:blipFill>
            </p:spPr>
            <p:txBody>
              <a:bodyPr/>
              <a:lstStyle/>
              <a:p>
                <a:r>
                  <a:rPr lang="en-US">
                    <a:noFill/>
                  </a:rPr>
                  <a:t> </a:t>
                </a:r>
              </a:p>
            </p:txBody>
          </p:sp>
        </mc:Fallback>
      </mc:AlternateContent>
      <p:sp>
        <p:nvSpPr>
          <p:cNvPr id="5" name="Rounded Rectangle 4"/>
          <p:cNvSpPr/>
          <p:nvPr/>
        </p:nvSpPr>
        <p:spPr bwMode="auto">
          <a:xfrm>
            <a:off x="2422809" y="3886200"/>
            <a:ext cx="3733800" cy="698282"/>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287422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2635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Length</a:t>
            </a:r>
          </a:p>
        </p:txBody>
      </p:sp>
      <p:sp>
        <p:nvSpPr>
          <p:cNvPr id="3" name="TextBox 2"/>
          <p:cNvSpPr txBox="1"/>
          <p:nvPr/>
        </p:nvSpPr>
        <p:spPr>
          <a:xfrm>
            <a:off x="533400" y="2588525"/>
            <a:ext cx="3642344" cy="523220"/>
          </a:xfrm>
          <a:prstGeom prst="rect">
            <a:avLst/>
          </a:prstGeom>
          <a:noFill/>
        </p:spPr>
        <p:txBody>
          <a:bodyPr wrap="none" rtlCol="0">
            <a:spAutoFit/>
          </a:bodyPr>
          <a:lstStyle/>
          <a:p>
            <a:r>
              <a:rPr lang="en-US" sz="2800" dirty="0"/>
              <a:t>Base unit – meter (m)</a:t>
            </a:r>
          </a:p>
        </p:txBody>
      </p:sp>
      <p:sp>
        <p:nvSpPr>
          <p:cNvPr id="4" name="TextBox 3"/>
          <p:cNvSpPr txBox="1"/>
          <p:nvPr/>
        </p:nvSpPr>
        <p:spPr>
          <a:xfrm>
            <a:off x="537949" y="3429000"/>
            <a:ext cx="8153400" cy="1815882"/>
          </a:xfrm>
          <a:prstGeom prst="rect">
            <a:avLst/>
          </a:prstGeom>
          <a:noFill/>
        </p:spPr>
        <p:txBody>
          <a:bodyPr wrap="square" rtlCol="0">
            <a:spAutoFit/>
          </a:bodyPr>
          <a:lstStyle/>
          <a:p>
            <a:pPr marL="457200" indent="-457200">
              <a:buFont typeface="Wingdings" pitchFamily="2" charset="2"/>
              <a:buChar char="Ø"/>
            </a:pPr>
            <a:r>
              <a:rPr lang="en-US" sz="2800" dirty="0"/>
              <a:t>A meter is slightly larger than a </a:t>
            </a:r>
            <a:r>
              <a:rPr lang="en-US" sz="2800" dirty="0" err="1"/>
              <a:t>yd</a:t>
            </a:r>
            <a:r>
              <a:rPr lang="en-US" sz="2800" dirty="0"/>
              <a:t> </a:t>
            </a:r>
          </a:p>
          <a:p>
            <a:pPr marL="457200" indent="-457200">
              <a:buFont typeface="Wingdings" pitchFamily="2" charset="2"/>
              <a:buChar char="Ø"/>
            </a:pPr>
            <a:r>
              <a:rPr lang="en-US" sz="2800" dirty="0"/>
              <a:t>Measure lengths and distances (room dimensions, land dimensions, heights of buildings, etc.)</a:t>
            </a:r>
          </a:p>
        </p:txBody>
      </p:sp>
    </p:spTree>
    <p:extLst>
      <p:ext uri="{BB962C8B-B14F-4D97-AF65-F5344CB8AC3E}">
        <p14:creationId xmlns:p14="http://schemas.microsoft.com/office/powerpoint/2010/main" val="286009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2635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Length</a:t>
            </a:r>
          </a:p>
        </p:txBody>
      </p:sp>
      <p:sp>
        <p:nvSpPr>
          <p:cNvPr id="3" name="TextBox 2"/>
          <p:cNvSpPr txBox="1"/>
          <p:nvPr/>
        </p:nvSpPr>
        <p:spPr>
          <a:xfrm>
            <a:off x="533400" y="2588525"/>
            <a:ext cx="4073551" cy="523220"/>
          </a:xfrm>
          <a:prstGeom prst="rect">
            <a:avLst/>
          </a:prstGeom>
          <a:noFill/>
        </p:spPr>
        <p:txBody>
          <a:bodyPr wrap="none" rtlCol="0">
            <a:spAutoFit/>
          </a:bodyPr>
          <a:lstStyle/>
          <a:p>
            <a:r>
              <a:rPr lang="en-US" sz="2800" dirty="0"/>
              <a:t>kilometer (km) = 1000 m</a:t>
            </a:r>
          </a:p>
        </p:txBody>
      </p:sp>
      <p:sp>
        <p:nvSpPr>
          <p:cNvPr id="4" name="TextBox 3"/>
          <p:cNvSpPr txBox="1"/>
          <p:nvPr/>
        </p:nvSpPr>
        <p:spPr>
          <a:xfrm>
            <a:off x="537949" y="3429000"/>
            <a:ext cx="8153400" cy="1815882"/>
          </a:xfrm>
          <a:prstGeom prst="rect">
            <a:avLst/>
          </a:prstGeom>
          <a:noFill/>
        </p:spPr>
        <p:txBody>
          <a:bodyPr wrap="square" rtlCol="0">
            <a:spAutoFit/>
          </a:bodyPr>
          <a:lstStyle/>
          <a:p>
            <a:pPr marL="457200" indent="-457200">
              <a:buFont typeface="Wingdings" pitchFamily="2" charset="2"/>
              <a:buChar char="Ø"/>
            </a:pPr>
            <a:r>
              <a:rPr lang="en-US" sz="2800" dirty="0"/>
              <a:t>A kilometer is about .6 miles</a:t>
            </a:r>
          </a:p>
          <a:p>
            <a:pPr marL="457200" indent="-457200">
              <a:buFont typeface="Wingdings" pitchFamily="2" charset="2"/>
              <a:buChar char="Ø"/>
            </a:pPr>
            <a:r>
              <a:rPr lang="en-US" sz="2800" dirty="0"/>
              <a:t>Measure long distances(from city to  city, driving speeds, etc.)</a:t>
            </a:r>
          </a:p>
          <a:p>
            <a:endParaRPr lang="en-US" sz="2800" dirty="0"/>
          </a:p>
        </p:txBody>
      </p:sp>
    </p:spTree>
    <p:extLst>
      <p:ext uri="{BB962C8B-B14F-4D97-AF65-F5344CB8AC3E}">
        <p14:creationId xmlns:p14="http://schemas.microsoft.com/office/powerpoint/2010/main" val="3804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2635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Length</a:t>
            </a:r>
          </a:p>
        </p:txBody>
      </p:sp>
      <mc:AlternateContent xmlns:mc="http://schemas.openxmlformats.org/markup-compatibility/2006" xmlns:a14="http://schemas.microsoft.com/office/drawing/2010/main">
        <mc:Choice Requires="a14">
          <p:sp>
            <p:nvSpPr>
              <p:cNvPr id="3" name="TextBox 2"/>
              <p:cNvSpPr txBox="1"/>
              <p:nvPr/>
            </p:nvSpPr>
            <p:spPr>
              <a:xfrm>
                <a:off x="533400" y="2588525"/>
                <a:ext cx="3916713" cy="703398"/>
              </a:xfrm>
              <a:prstGeom prst="rect">
                <a:avLst/>
              </a:prstGeom>
              <a:noFill/>
            </p:spPr>
            <p:txBody>
              <a:bodyPr wrap="none" rtlCol="0">
                <a:spAutoFit/>
              </a:bodyPr>
              <a:lstStyle/>
              <a:p>
                <a:r>
                  <a:rPr lang="en-US" sz="2800" dirty="0"/>
                  <a:t>centimeter (cm) =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100</m:t>
                        </m:r>
                      </m:den>
                    </m:f>
                    <m:r>
                      <a:rPr lang="en-US" sz="2800" b="0" i="1" smtClean="0">
                        <a:latin typeface="Cambria Math"/>
                      </a:rPr>
                      <m:t>𝑚</m:t>
                    </m:r>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533400" y="2588525"/>
                <a:ext cx="3916713" cy="703398"/>
              </a:xfrm>
              <a:prstGeom prst="rect">
                <a:avLst/>
              </a:prstGeom>
              <a:blipFill rotWithShape="1">
                <a:blip r:embed="rId2"/>
                <a:stretch>
                  <a:fillRect l="-3271" b="-9565"/>
                </a:stretch>
              </a:blipFill>
            </p:spPr>
            <p:txBody>
              <a:bodyPr/>
              <a:lstStyle/>
              <a:p>
                <a:r>
                  <a:rPr lang="en-US">
                    <a:noFill/>
                  </a:rPr>
                  <a:t> </a:t>
                </a:r>
              </a:p>
            </p:txBody>
          </p:sp>
        </mc:Fallback>
      </mc:AlternateContent>
      <p:sp>
        <p:nvSpPr>
          <p:cNvPr id="4" name="TextBox 3"/>
          <p:cNvSpPr txBox="1"/>
          <p:nvPr/>
        </p:nvSpPr>
        <p:spPr>
          <a:xfrm>
            <a:off x="537949" y="3429000"/>
            <a:ext cx="8153400" cy="1815882"/>
          </a:xfrm>
          <a:prstGeom prst="rect">
            <a:avLst/>
          </a:prstGeom>
          <a:noFill/>
        </p:spPr>
        <p:txBody>
          <a:bodyPr wrap="square" rtlCol="0">
            <a:spAutoFit/>
          </a:bodyPr>
          <a:lstStyle/>
          <a:p>
            <a:pPr marL="457200" indent="-457200">
              <a:buFont typeface="Wingdings" pitchFamily="2" charset="2"/>
              <a:buChar char="Ø"/>
            </a:pPr>
            <a:r>
              <a:rPr lang="en-US" sz="2800" dirty="0"/>
              <a:t>A centimeter is about .4 inches (width of a paper clip)</a:t>
            </a:r>
          </a:p>
          <a:p>
            <a:pPr marL="457200" indent="-457200">
              <a:buFont typeface="Wingdings" pitchFamily="2" charset="2"/>
              <a:buChar char="Ø"/>
            </a:pPr>
            <a:r>
              <a:rPr lang="en-US" sz="2800" dirty="0"/>
              <a:t>Measure medium sized objects(tires, clothing, textbooks, etc..)</a:t>
            </a:r>
          </a:p>
        </p:txBody>
      </p:sp>
    </p:spTree>
    <p:extLst>
      <p:ext uri="{BB962C8B-B14F-4D97-AF65-F5344CB8AC3E}">
        <p14:creationId xmlns:p14="http://schemas.microsoft.com/office/powerpoint/2010/main" val="27485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2635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Length</a:t>
            </a:r>
          </a:p>
        </p:txBody>
      </p:sp>
      <mc:AlternateContent xmlns:mc="http://schemas.openxmlformats.org/markup-compatibility/2006" xmlns:a14="http://schemas.microsoft.com/office/drawing/2010/main">
        <mc:Choice Requires="a14">
          <p:sp>
            <p:nvSpPr>
              <p:cNvPr id="3" name="TextBox 2"/>
              <p:cNvSpPr txBox="1"/>
              <p:nvPr/>
            </p:nvSpPr>
            <p:spPr>
              <a:xfrm>
                <a:off x="533400" y="2588525"/>
                <a:ext cx="4049763" cy="703398"/>
              </a:xfrm>
              <a:prstGeom prst="rect">
                <a:avLst/>
              </a:prstGeom>
              <a:noFill/>
            </p:spPr>
            <p:txBody>
              <a:bodyPr wrap="none" rtlCol="0">
                <a:spAutoFit/>
              </a:bodyPr>
              <a:lstStyle/>
              <a:p>
                <a:r>
                  <a:rPr lang="en-US" sz="2800" dirty="0"/>
                  <a:t>millimeter (mm) =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1000</m:t>
                        </m:r>
                      </m:den>
                    </m:f>
                    <m:r>
                      <a:rPr lang="en-US" sz="2800" b="0" i="1" smtClean="0">
                        <a:latin typeface="Cambria Math"/>
                      </a:rPr>
                      <m:t>𝑚</m:t>
                    </m:r>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533400" y="2588525"/>
                <a:ext cx="4049763" cy="703398"/>
              </a:xfrm>
              <a:prstGeom prst="rect">
                <a:avLst/>
              </a:prstGeom>
              <a:blipFill rotWithShape="1">
                <a:blip r:embed="rId2"/>
                <a:stretch>
                  <a:fillRect l="-3163" b="-9565"/>
                </a:stretch>
              </a:blipFill>
            </p:spPr>
            <p:txBody>
              <a:bodyPr/>
              <a:lstStyle/>
              <a:p>
                <a:r>
                  <a:rPr lang="en-US">
                    <a:noFill/>
                  </a:rPr>
                  <a:t> </a:t>
                </a:r>
              </a:p>
            </p:txBody>
          </p:sp>
        </mc:Fallback>
      </mc:AlternateContent>
      <p:sp>
        <p:nvSpPr>
          <p:cNvPr id="4" name="TextBox 3"/>
          <p:cNvSpPr txBox="1"/>
          <p:nvPr/>
        </p:nvSpPr>
        <p:spPr>
          <a:xfrm>
            <a:off x="537949" y="3429000"/>
            <a:ext cx="8153400" cy="1384995"/>
          </a:xfrm>
          <a:prstGeom prst="rect">
            <a:avLst/>
          </a:prstGeom>
          <a:noFill/>
        </p:spPr>
        <p:txBody>
          <a:bodyPr wrap="square" rtlCol="0">
            <a:spAutoFit/>
          </a:bodyPr>
          <a:lstStyle/>
          <a:p>
            <a:pPr marL="457200" indent="-457200">
              <a:buFont typeface="Wingdings" pitchFamily="2" charset="2"/>
              <a:buChar char="Ø"/>
            </a:pPr>
            <a:r>
              <a:rPr lang="en-US" sz="2800" dirty="0"/>
              <a:t>A millimeter is about the thickness of a dime</a:t>
            </a:r>
          </a:p>
          <a:p>
            <a:pPr marL="457200" indent="-457200">
              <a:buFont typeface="Wingdings" pitchFamily="2" charset="2"/>
              <a:buChar char="Ø"/>
            </a:pPr>
            <a:r>
              <a:rPr lang="en-US" sz="2800" dirty="0"/>
              <a:t>Measure small sized objects(bolts, moles,  etc..)</a:t>
            </a:r>
          </a:p>
        </p:txBody>
      </p:sp>
    </p:spTree>
    <p:extLst>
      <p:ext uri="{BB962C8B-B14F-4D97-AF65-F5344CB8AC3E}">
        <p14:creationId xmlns:p14="http://schemas.microsoft.com/office/powerpoint/2010/main" val="115131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2635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Length</a:t>
            </a:r>
          </a:p>
        </p:txBody>
      </p:sp>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6364243" cy="2246769"/>
          </a:xfrm>
          <a:prstGeom prst="rect">
            <a:avLst/>
          </a:prstGeom>
          <a:noFill/>
        </p:spPr>
        <p:txBody>
          <a:bodyPr wrap="none" rtlCol="0">
            <a:spAutoFit/>
          </a:bodyPr>
          <a:lstStyle/>
          <a:p>
            <a:r>
              <a:rPr lang="en-US" sz="2800" dirty="0"/>
              <a:t>Height of a 6-year old pediatric patient:</a:t>
            </a:r>
          </a:p>
          <a:p>
            <a:r>
              <a:rPr lang="en-US" sz="2800" dirty="0"/>
              <a:t>   (a)  1.5 km</a:t>
            </a:r>
          </a:p>
          <a:p>
            <a:r>
              <a:rPr lang="en-US" sz="2800" dirty="0"/>
              <a:t>   (b)  1.5 m</a:t>
            </a:r>
          </a:p>
          <a:p>
            <a:r>
              <a:rPr lang="en-US" sz="2800" dirty="0"/>
              <a:t>   (c)  1.5 cm</a:t>
            </a:r>
          </a:p>
          <a:p>
            <a:r>
              <a:rPr lang="en-US" sz="2800" dirty="0"/>
              <a:t>   (d)  1.5 mm</a:t>
            </a:r>
          </a:p>
        </p:txBody>
      </p:sp>
      <p:sp>
        <p:nvSpPr>
          <p:cNvPr id="5" name="Rounded Rectangle 4"/>
          <p:cNvSpPr/>
          <p:nvPr/>
        </p:nvSpPr>
        <p:spPr bwMode="auto">
          <a:xfrm>
            <a:off x="1009934" y="4267200"/>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1471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2635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Metric System Measure - Length</a:t>
            </a:r>
          </a:p>
        </p:txBody>
      </p:sp>
      <p:sp>
        <p:nvSpPr>
          <p:cNvPr id="3" name="TextBox 2"/>
          <p:cNvSpPr txBox="1"/>
          <p:nvPr/>
        </p:nvSpPr>
        <p:spPr>
          <a:xfrm>
            <a:off x="152400" y="2286000"/>
            <a:ext cx="8763000" cy="954107"/>
          </a:xfrm>
          <a:prstGeom prst="rect">
            <a:avLst/>
          </a:prstGeom>
          <a:noFill/>
        </p:spPr>
        <p:txBody>
          <a:bodyPr wrap="square" rtlCol="0">
            <a:spAutoFit/>
          </a:bodyPr>
          <a:lstStyle/>
          <a:p>
            <a:r>
              <a:rPr lang="en-US" sz="2800" dirty="0"/>
              <a:t>Choose the most reasonable metric measure.   (Skill Check)</a:t>
            </a:r>
          </a:p>
        </p:txBody>
      </p:sp>
      <p:sp>
        <p:nvSpPr>
          <p:cNvPr id="4" name="TextBox 3"/>
          <p:cNvSpPr txBox="1"/>
          <p:nvPr/>
        </p:nvSpPr>
        <p:spPr>
          <a:xfrm>
            <a:off x="838200" y="3429000"/>
            <a:ext cx="7359130" cy="2246769"/>
          </a:xfrm>
          <a:prstGeom prst="rect">
            <a:avLst/>
          </a:prstGeom>
          <a:noFill/>
        </p:spPr>
        <p:txBody>
          <a:bodyPr wrap="none" rtlCol="0">
            <a:spAutoFit/>
          </a:bodyPr>
          <a:lstStyle/>
          <a:p>
            <a:r>
              <a:rPr lang="en-US" sz="2800" dirty="0"/>
              <a:t>Distance from Los Angeles to San Francisco:</a:t>
            </a:r>
          </a:p>
          <a:p>
            <a:r>
              <a:rPr lang="en-US" sz="2800" dirty="0"/>
              <a:t>   (a)  800 m</a:t>
            </a:r>
          </a:p>
          <a:p>
            <a:r>
              <a:rPr lang="en-US" sz="2800" dirty="0"/>
              <a:t>   (b)  800 mm</a:t>
            </a:r>
          </a:p>
          <a:p>
            <a:r>
              <a:rPr lang="en-US" sz="2800" dirty="0"/>
              <a:t>   (c)  800 km</a:t>
            </a:r>
          </a:p>
          <a:p>
            <a:r>
              <a:rPr lang="en-US" sz="2800" dirty="0"/>
              <a:t>   (d)  800 cm</a:t>
            </a:r>
          </a:p>
        </p:txBody>
      </p:sp>
      <p:sp>
        <p:nvSpPr>
          <p:cNvPr id="5" name="Rounded Rectangle 4"/>
          <p:cNvSpPr/>
          <p:nvPr/>
        </p:nvSpPr>
        <p:spPr bwMode="auto">
          <a:xfrm>
            <a:off x="1009934" y="4782116"/>
            <a:ext cx="3182121" cy="47568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7686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VTC_blue_WAF">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0CCA68211DAA4CABF60667D6DDF88B" ma:contentTypeVersion="1" ma:contentTypeDescription="Create a new document." ma:contentTypeScope="" ma:versionID="53d7caf5aa0e73133c2c74d56753014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AB4DAE7-2DE8-4B54-AB1A-9FDCBCA94A0C}">
  <ds:schemaRefs>
    <ds:schemaRef ds:uri="http://schemas.microsoft.com/sharepoint/v3/contenttype/forms"/>
  </ds:schemaRefs>
</ds:datastoreItem>
</file>

<file path=customXml/itemProps2.xml><?xml version="1.0" encoding="utf-8"?>
<ds:datastoreItem xmlns:ds="http://schemas.openxmlformats.org/officeDocument/2006/customXml" ds:itemID="{C61BEC86-DEB6-45BD-AF6E-8AE6F718A479}">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9A359B6F-52B8-49AC-9930-E97874F7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FVTC_blue_WAF</Template>
  <TotalTime>2100</TotalTime>
  <Words>1327</Words>
  <Application>Microsoft Office PowerPoint</Application>
  <PresentationFormat>On-screen Show (4:3)</PresentationFormat>
  <Paragraphs>231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ＭＳ Ｐゴシック</vt:lpstr>
      <vt:lpstr>Arial</vt:lpstr>
      <vt:lpstr>Cambria Math</vt:lpstr>
      <vt:lpstr>Wingdings</vt:lpstr>
      <vt:lpstr>FVTC_blue_WAF</vt:lpstr>
      <vt:lpstr>College Technical Math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Fox Valley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muhlebac</dc:creator>
  <cp:lastModifiedBy>Jeffery Frenkel</cp:lastModifiedBy>
  <cp:revision>285</cp:revision>
  <cp:lastPrinted>2009-03-09T19:30:18Z</cp:lastPrinted>
  <dcterms:created xsi:type="dcterms:W3CDTF">2009-04-30T13:56:20Z</dcterms:created>
  <dcterms:modified xsi:type="dcterms:W3CDTF">2017-09-29T15:30:59Z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0x010100B30CCA68211DAA4CABF60667D6DDF88B</vt:lpwstr>
  </property>
  <property fmtid="{D5CDD505-2E9C-101B-9397-08002B2CF9AE}" pid="3" name="_AdHocReviewCycleID">
    <vt:i4>2031574081</vt:i4>
  </property>
  <property fmtid="{D5CDD505-2E9C-101B-9397-08002B2CF9AE}" pid="4" name="_NewReviewCycle">
    <vt:lpwstr/>
  </property>
  <property fmtid="{D5CDD505-2E9C-101B-9397-08002B2CF9AE}" pid="5" name="_EmailSubject">
    <vt:lpwstr>CTM 1</vt:lpwstr>
  </property>
  <property fmtid="{D5CDD505-2E9C-101B-9397-08002B2CF9AE}" pid="6" name="_AuthorEmail">
    <vt:lpwstr>wallberg@fvtc.edu</vt:lpwstr>
  </property>
  <property fmtid="{D5CDD505-2E9C-101B-9397-08002B2CF9AE}" pid="7" name="_AuthorEmailDisplayName">
    <vt:lpwstr>Wallberg, Ronald P.</vt:lpwstr>
  </property>
</Properties>
</file>